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67"/>
  </p:notesMasterIdLst>
  <p:sldIdLst>
    <p:sldId id="365" r:id="rId3"/>
    <p:sldId id="366" r:id="rId4"/>
    <p:sldId id="367" r:id="rId5"/>
    <p:sldId id="370" r:id="rId6"/>
    <p:sldId id="371" r:id="rId7"/>
    <p:sldId id="376" r:id="rId8"/>
    <p:sldId id="373" r:id="rId9"/>
    <p:sldId id="374" r:id="rId10"/>
    <p:sldId id="265" r:id="rId11"/>
    <p:sldId id="310" r:id="rId12"/>
    <p:sldId id="309" r:id="rId13"/>
    <p:sldId id="292" r:id="rId14"/>
    <p:sldId id="375" r:id="rId15"/>
    <p:sldId id="281" r:id="rId16"/>
    <p:sldId id="282" r:id="rId17"/>
    <p:sldId id="284" r:id="rId18"/>
    <p:sldId id="285" r:id="rId19"/>
    <p:sldId id="286" r:id="rId20"/>
    <p:sldId id="287" r:id="rId21"/>
    <p:sldId id="377" r:id="rId22"/>
    <p:sldId id="288" r:id="rId23"/>
    <p:sldId id="378" r:id="rId24"/>
    <p:sldId id="379" r:id="rId25"/>
    <p:sldId id="308" r:id="rId26"/>
    <p:sldId id="298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295" r:id="rId37"/>
    <p:sldId id="294" r:id="rId38"/>
    <p:sldId id="389" r:id="rId39"/>
    <p:sldId id="390" r:id="rId40"/>
    <p:sldId id="391" r:id="rId41"/>
    <p:sldId id="313" r:id="rId42"/>
    <p:sldId id="317" r:id="rId43"/>
    <p:sldId id="318" r:id="rId44"/>
    <p:sldId id="319" r:id="rId45"/>
    <p:sldId id="392" r:id="rId46"/>
    <p:sldId id="393" r:id="rId47"/>
    <p:sldId id="394" r:id="rId48"/>
    <p:sldId id="396" r:id="rId49"/>
    <p:sldId id="397" r:id="rId50"/>
    <p:sldId id="339" r:id="rId51"/>
    <p:sldId id="395" r:id="rId52"/>
    <p:sldId id="341" r:id="rId53"/>
    <p:sldId id="398" r:id="rId54"/>
    <p:sldId id="399" r:id="rId55"/>
    <p:sldId id="400" r:id="rId56"/>
    <p:sldId id="401" r:id="rId57"/>
    <p:sldId id="402" r:id="rId58"/>
    <p:sldId id="408" r:id="rId59"/>
    <p:sldId id="405" r:id="rId60"/>
    <p:sldId id="410" r:id="rId61"/>
    <p:sldId id="411" r:id="rId62"/>
    <p:sldId id="334" r:id="rId63"/>
    <p:sldId id="409" r:id="rId64"/>
    <p:sldId id="406" r:id="rId65"/>
    <p:sldId id="407" r:id="rId66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3" autoAdjust="0"/>
    <p:restoredTop sz="94660"/>
  </p:normalViewPr>
  <p:slideViewPr>
    <p:cSldViewPr>
      <p:cViewPr varScale="1">
        <p:scale>
          <a:sx n="98" d="100"/>
          <a:sy n="98" d="100"/>
        </p:scale>
        <p:origin x="90" y="102"/>
      </p:cViewPr>
      <p:guideLst>
        <p:guide orient="horz" pos="2160"/>
        <p:guide pos="288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3BB15-FB42-41CA-9C3F-511BE9C20E5F}" type="doc">
      <dgm:prSet loTypeId="urn:microsoft.com/office/officeart/2005/8/layout/radial6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id-ID"/>
        </a:p>
      </dgm:t>
    </dgm:pt>
    <dgm:pt modelId="{AE07A618-8E17-43D0-AEB0-90A97899A0F8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id-ID" dirty="0"/>
            <a:t>Corporate Sustainability</a:t>
          </a:r>
        </a:p>
      </dgm:t>
    </dgm:pt>
    <dgm:pt modelId="{BCB85B57-7D86-4EC6-AB1D-3BF27C7EFD56}" type="parTrans" cxnId="{ECF169C4-5F94-4014-A7EE-EF9FDAD66F40}">
      <dgm:prSet/>
      <dgm:spPr/>
      <dgm:t>
        <a:bodyPr/>
        <a:lstStyle/>
        <a:p>
          <a:endParaRPr lang="id-ID"/>
        </a:p>
      </dgm:t>
    </dgm:pt>
    <dgm:pt modelId="{380A0697-C56C-4C25-AAC4-42FA54F882E1}" type="sibTrans" cxnId="{ECF169C4-5F94-4014-A7EE-EF9FDAD66F40}">
      <dgm:prSet/>
      <dgm:spPr/>
      <dgm:t>
        <a:bodyPr/>
        <a:lstStyle/>
        <a:p>
          <a:endParaRPr lang="id-ID"/>
        </a:p>
      </dgm:t>
    </dgm:pt>
    <dgm:pt modelId="{F86BB3C3-0C7E-457D-9B86-E0348CDF038E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id-ID" dirty="0">
              <a:solidFill>
                <a:prstClr val="white"/>
              </a:solidFill>
            </a:rPr>
            <a:t>Objective</a:t>
          </a:r>
          <a:r>
            <a:rPr lang="en-US" dirty="0">
              <a:solidFill>
                <a:prstClr val="white"/>
              </a:solidFill>
            </a:rPr>
            <a:t>s</a:t>
          </a:r>
        </a:p>
        <a:p>
          <a:r>
            <a:rPr lang="en-US" dirty="0" err="1">
              <a:solidFill>
                <a:prstClr val="white"/>
              </a:solidFill>
            </a:rPr>
            <a:t>Produksi</a:t>
          </a:r>
          <a:endParaRPr lang="en-US" dirty="0">
            <a:solidFill>
              <a:prstClr val="white"/>
            </a:solidFill>
          </a:endParaRPr>
        </a:p>
        <a:p>
          <a:r>
            <a:rPr lang="en-US" dirty="0">
              <a:solidFill>
                <a:prstClr val="white"/>
              </a:solidFill>
            </a:rPr>
            <a:t>Zero defect</a:t>
          </a:r>
          <a:endParaRPr lang="id-ID" dirty="0"/>
        </a:p>
      </dgm:t>
    </dgm:pt>
    <dgm:pt modelId="{970A18A4-6A6B-4CF5-99BA-8D0EBDED8F64}" type="parTrans" cxnId="{3B5B4B52-B1E9-4AD0-839A-183676C579F0}">
      <dgm:prSet/>
      <dgm:spPr/>
      <dgm:t>
        <a:bodyPr/>
        <a:lstStyle/>
        <a:p>
          <a:endParaRPr lang="id-ID"/>
        </a:p>
      </dgm:t>
    </dgm:pt>
    <dgm:pt modelId="{46CC75D1-AB27-4C30-8509-4A6C793A8B4E}" type="sibTrans" cxnId="{3B5B4B52-B1E9-4AD0-839A-183676C579F0}">
      <dgm:prSet/>
      <dgm:spPr/>
      <dgm:t>
        <a:bodyPr/>
        <a:lstStyle/>
        <a:p>
          <a:endParaRPr lang="id-ID"/>
        </a:p>
      </dgm:t>
    </dgm:pt>
    <dgm:pt modelId="{D039DF27-291D-4D8A-89EC-7C1F3A0415CA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</a:rPr>
            <a:t>Objectives operational</a:t>
          </a:r>
        </a:p>
        <a:p>
          <a:r>
            <a:rPr lang="en-US" dirty="0" err="1">
              <a:solidFill>
                <a:prstClr val="white"/>
              </a:solidFill>
            </a:rPr>
            <a:t>Menjaga</a:t>
          </a:r>
          <a:r>
            <a:rPr lang="en-US" dirty="0">
              <a:solidFill>
                <a:prstClr val="white"/>
              </a:solidFill>
            </a:rPr>
            <a:t> </a:t>
          </a:r>
          <a:r>
            <a:rPr lang="en-US" dirty="0" err="1">
              <a:solidFill>
                <a:prstClr val="white"/>
              </a:solidFill>
            </a:rPr>
            <a:t>kestabilan</a:t>
          </a:r>
          <a:r>
            <a:rPr lang="en-US" dirty="0">
              <a:solidFill>
                <a:prstClr val="white"/>
              </a:solidFill>
            </a:rPr>
            <a:t>  </a:t>
          </a:r>
          <a:endParaRPr lang="id-ID" dirty="0"/>
        </a:p>
      </dgm:t>
    </dgm:pt>
    <dgm:pt modelId="{4BF6D5DA-CD66-4082-8230-9D36DE00907E}" type="parTrans" cxnId="{6FCB1522-63BE-4CEF-8B0F-368D414662C9}">
      <dgm:prSet/>
      <dgm:spPr/>
      <dgm:t>
        <a:bodyPr/>
        <a:lstStyle/>
        <a:p>
          <a:endParaRPr lang="id-ID"/>
        </a:p>
      </dgm:t>
    </dgm:pt>
    <dgm:pt modelId="{0C19313E-36E6-4999-B26E-5F0130D032B2}" type="sibTrans" cxnId="{6FCB1522-63BE-4CEF-8B0F-368D414662C9}">
      <dgm:prSet/>
      <dgm:spPr/>
      <dgm:t>
        <a:bodyPr/>
        <a:lstStyle/>
        <a:p>
          <a:endParaRPr lang="id-ID"/>
        </a:p>
      </dgm:t>
    </dgm:pt>
    <dgm:pt modelId="{703FC0AF-CD8E-4CD3-806E-382F9AC11C1B}">
      <dgm:prSet phldrT="[Text]" phldr="1"/>
      <dgm:spPr/>
      <dgm:t>
        <a:bodyPr/>
        <a:lstStyle/>
        <a:p>
          <a:endParaRPr lang="id-ID" dirty="0"/>
        </a:p>
      </dgm:t>
    </dgm:pt>
    <dgm:pt modelId="{182E2FFC-D228-485A-BB88-B7CA2EA2338E}" type="parTrans" cxnId="{31DA95F1-C878-41E4-A96D-89F701B9441A}">
      <dgm:prSet/>
      <dgm:spPr/>
      <dgm:t>
        <a:bodyPr/>
        <a:lstStyle/>
        <a:p>
          <a:endParaRPr lang="id-ID"/>
        </a:p>
      </dgm:t>
    </dgm:pt>
    <dgm:pt modelId="{386E8DF7-84F9-4E69-9C32-80C3049B3000}" type="sibTrans" cxnId="{31DA95F1-C878-41E4-A96D-89F701B9441A}">
      <dgm:prSet/>
      <dgm:spPr/>
      <dgm:t>
        <a:bodyPr/>
        <a:lstStyle/>
        <a:p>
          <a:endParaRPr lang="id-ID"/>
        </a:p>
      </dgm:t>
    </dgm:pt>
    <dgm:pt modelId="{D72E5B24-3334-40A6-9E15-B91F9776DC83}">
      <dgm:prSet phldrT="[Text]" phldr="1"/>
      <dgm:spPr/>
      <dgm:t>
        <a:bodyPr/>
        <a:lstStyle/>
        <a:p>
          <a:endParaRPr lang="id-ID" dirty="0"/>
        </a:p>
      </dgm:t>
    </dgm:pt>
    <dgm:pt modelId="{9F9F63F7-878B-4C5F-B5AB-FDAB4761E10A}" type="parTrans" cxnId="{0125421B-4BC6-4DD7-A6F7-741784228989}">
      <dgm:prSet/>
      <dgm:spPr/>
      <dgm:t>
        <a:bodyPr/>
        <a:lstStyle/>
        <a:p>
          <a:endParaRPr lang="id-ID"/>
        </a:p>
      </dgm:t>
    </dgm:pt>
    <dgm:pt modelId="{BE67155F-54F4-4CDF-A9A7-B7DD73B62C24}" type="sibTrans" cxnId="{0125421B-4BC6-4DD7-A6F7-741784228989}">
      <dgm:prSet/>
      <dgm:spPr/>
      <dgm:t>
        <a:bodyPr/>
        <a:lstStyle/>
        <a:p>
          <a:endParaRPr lang="id-ID"/>
        </a:p>
      </dgm:t>
    </dgm:pt>
    <dgm:pt modelId="{DB09044E-1925-48E6-AB2B-4F14C4230626}">
      <dgm:prSet phldrT="[Text]" phldr="1"/>
      <dgm:spPr/>
      <dgm:t>
        <a:bodyPr/>
        <a:lstStyle/>
        <a:p>
          <a:endParaRPr lang="id-ID" dirty="0"/>
        </a:p>
      </dgm:t>
    </dgm:pt>
    <dgm:pt modelId="{69087942-22CE-4A6A-80C0-2C768EA0FBC7}" type="parTrans" cxnId="{976FE24A-2C1A-44ED-BF1D-1D2A7A923775}">
      <dgm:prSet/>
      <dgm:spPr/>
      <dgm:t>
        <a:bodyPr/>
        <a:lstStyle/>
        <a:p>
          <a:endParaRPr lang="id-ID"/>
        </a:p>
      </dgm:t>
    </dgm:pt>
    <dgm:pt modelId="{6CDFB107-B567-4117-A62C-FE4F065B22AF}" type="sibTrans" cxnId="{976FE24A-2C1A-44ED-BF1D-1D2A7A923775}">
      <dgm:prSet/>
      <dgm:spPr/>
      <dgm:t>
        <a:bodyPr/>
        <a:lstStyle/>
        <a:p>
          <a:endParaRPr lang="id-ID"/>
        </a:p>
      </dgm:t>
    </dgm:pt>
    <dgm:pt modelId="{25CF797E-8E6C-4DFB-B2FD-DBAA56389EDC}">
      <dgm:prSet phldrT="[Text]" phldr="1"/>
      <dgm:spPr/>
      <dgm:t>
        <a:bodyPr/>
        <a:lstStyle/>
        <a:p>
          <a:endParaRPr lang="id-ID" dirty="0"/>
        </a:p>
      </dgm:t>
    </dgm:pt>
    <dgm:pt modelId="{D7E71C09-142A-421F-85DF-660580BA6032}" type="parTrans" cxnId="{0DDAEFE9-5560-4FB8-8FEC-F29DA18DA0D4}">
      <dgm:prSet/>
      <dgm:spPr/>
      <dgm:t>
        <a:bodyPr/>
        <a:lstStyle/>
        <a:p>
          <a:endParaRPr lang="id-ID"/>
        </a:p>
      </dgm:t>
    </dgm:pt>
    <dgm:pt modelId="{54630A46-9AB5-4411-9784-9D7AA8C75966}" type="sibTrans" cxnId="{0DDAEFE9-5560-4FB8-8FEC-F29DA18DA0D4}">
      <dgm:prSet/>
      <dgm:spPr/>
      <dgm:t>
        <a:bodyPr/>
        <a:lstStyle/>
        <a:p>
          <a:endParaRPr lang="id-ID"/>
        </a:p>
      </dgm:t>
    </dgm:pt>
    <dgm:pt modelId="{DE866C6B-30F1-422C-9BC2-C50E392FD2E1}">
      <dgm:prSet phldrT="[Text]" phldr="1"/>
      <dgm:spPr/>
      <dgm:t>
        <a:bodyPr/>
        <a:lstStyle/>
        <a:p>
          <a:endParaRPr lang="id-ID" dirty="0"/>
        </a:p>
      </dgm:t>
    </dgm:pt>
    <dgm:pt modelId="{A6E4CA6E-67E5-40DD-B256-7943333427F6}" type="parTrans" cxnId="{FE957D58-9827-4869-828D-6AC473C82352}">
      <dgm:prSet/>
      <dgm:spPr/>
      <dgm:t>
        <a:bodyPr/>
        <a:lstStyle/>
        <a:p>
          <a:endParaRPr lang="id-ID"/>
        </a:p>
      </dgm:t>
    </dgm:pt>
    <dgm:pt modelId="{00F56098-47E0-4F8D-8F36-83C8C62247FC}" type="sibTrans" cxnId="{FE957D58-9827-4869-828D-6AC473C82352}">
      <dgm:prSet/>
      <dgm:spPr/>
      <dgm:t>
        <a:bodyPr/>
        <a:lstStyle/>
        <a:p>
          <a:endParaRPr lang="id-ID"/>
        </a:p>
      </dgm:t>
    </dgm:pt>
    <dgm:pt modelId="{05DE71C0-F893-4C1F-A23A-9F5181DFFD8F}">
      <dgm:prSet phldrT="[Text]" phldr="1"/>
      <dgm:spPr/>
      <dgm:t>
        <a:bodyPr/>
        <a:lstStyle/>
        <a:p>
          <a:endParaRPr lang="id-ID" dirty="0"/>
        </a:p>
      </dgm:t>
    </dgm:pt>
    <dgm:pt modelId="{58A5CFD7-C5EF-4CC8-8437-2CB17AF451A2}" type="parTrans" cxnId="{CEE4787C-486F-47F0-8CD9-E4BDFAEB7D6C}">
      <dgm:prSet/>
      <dgm:spPr/>
      <dgm:t>
        <a:bodyPr/>
        <a:lstStyle/>
        <a:p>
          <a:endParaRPr lang="id-ID"/>
        </a:p>
      </dgm:t>
    </dgm:pt>
    <dgm:pt modelId="{6A8B3790-691B-40F4-87BF-4C633E4FBC66}" type="sibTrans" cxnId="{CEE4787C-486F-47F0-8CD9-E4BDFAEB7D6C}">
      <dgm:prSet/>
      <dgm:spPr/>
      <dgm:t>
        <a:bodyPr/>
        <a:lstStyle/>
        <a:p>
          <a:endParaRPr lang="id-ID"/>
        </a:p>
      </dgm:t>
    </dgm:pt>
    <dgm:pt modelId="{825CE985-F9F9-4A61-A057-C00CA8A086D0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</a:rPr>
            <a:t>Objectives </a:t>
          </a:r>
          <a:r>
            <a:rPr lang="en-US" dirty="0" err="1">
              <a:solidFill>
                <a:prstClr val="white"/>
              </a:solidFill>
            </a:rPr>
            <a:t>Organisasi</a:t>
          </a:r>
          <a:endParaRPr lang="en-US" dirty="0">
            <a:solidFill>
              <a:prstClr val="white"/>
            </a:solidFill>
          </a:endParaRPr>
        </a:p>
        <a:p>
          <a:r>
            <a:rPr lang="en-US" dirty="0" err="1">
              <a:solidFill>
                <a:prstClr val="white"/>
              </a:solidFill>
            </a:rPr>
            <a:t>Visi</a:t>
          </a:r>
          <a:r>
            <a:rPr lang="en-US" dirty="0">
              <a:solidFill>
                <a:prstClr val="white"/>
              </a:solidFill>
            </a:rPr>
            <a:t>, </a:t>
          </a:r>
          <a:r>
            <a:rPr lang="en-US" dirty="0" err="1">
              <a:solidFill>
                <a:prstClr val="white"/>
              </a:solidFill>
            </a:rPr>
            <a:t>Misi</a:t>
          </a:r>
          <a:r>
            <a:rPr lang="en-US" dirty="0">
              <a:solidFill>
                <a:prstClr val="white"/>
              </a:solidFill>
            </a:rPr>
            <a:t>, </a:t>
          </a:r>
          <a:r>
            <a:rPr lang="en-US" dirty="0" err="1">
              <a:solidFill>
                <a:prstClr val="white"/>
              </a:solidFill>
            </a:rPr>
            <a:t>Sasaran</a:t>
          </a:r>
          <a:r>
            <a:rPr lang="en-US" dirty="0">
              <a:solidFill>
                <a:prstClr val="white"/>
              </a:solidFill>
            </a:rPr>
            <a:t> </a:t>
          </a:r>
          <a:endParaRPr lang="id-ID" dirty="0"/>
        </a:p>
      </dgm:t>
    </dgm:pt>
    <dgm:pt modelId="{A090A271-5FFD-47BD-ABED-E8C5CDC2FE01}" type="parTrans" cxnId="{90ABC310-86FF-4CA0-AEDD-5F83573B98C2}">
      <dgm:prSet/>
      <dgm:spPr/>
      <dgm:t>
        <a:bodyPr/>
        <a:lstStyle/>
        <a:p>
          <a:endParaRPr lang="id-ID"/>
        </a:p>
      </dgm:t>
    </dgm:pt>
    <dgm:pt modelId="{28240B95-E190-4DB2-B8BB-0169C53EC3D8}" type="sibTrans" cxnId="{90ABC310-86FF-4CA0-AEDD-5F83573B98C2}">
      <dgm:prSet/>
      <dgm:spPr/>
      <dgm:t>
        <a:bodyPr/>
        <a:lstStyle/>
        <a:p>
          <a:endParaRPr lang="id-ID"/>
        </a:p>
      </dgm:t>
    </dgm:pt>
    <dgm:pt modelId="{2072F3FE-D09B-447E-8D1D-0A20BF154C1B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id-ID" dirty="0">
              <a:solidFill>
                <a:prstClr val="white"/>
              </a:solidFill>
            </a:rPr>
            <a:t>Objective</a:t>
          </a:r>
          <a:r>
            <a:rPr lang="en-US" dirty="0">
              <a:solidFill>
                <a:prstClr val="white"/>
              </a:solidFill>
            </a:rPr>
            <a:t>s</a:t>
          </a:r>
        </a:p>
        <a:p>
          <a:r>
            <a:rPr lang="en-US" dirty="0" err="1">
              <a:solidFill>
                <a:prstClr val="white"/>
              </a:solidFill>
            </a:rPr>
            <a:t>Proses</a:t>
          </a:r>
          <a:endParaRPr lang="en-US" dirty="0">
            <a:solidFill>
              <a:prstClr val="white"/>
            </a:solidFill>
          </a:endParaRPr>
        </a:p>
        <a:p>
          <a:r>
            <a:rPr lang="en-US" dirty="0" err="1">
              <a:solidFill>
                <a:prstClr val="white"/>
              </a:solidFill>
            </a:rPr>
            <a:t>Proses</a:t>
          </a:r>
          <a:r>
            <a:rPr lang="en-US" dirty="0">
              <a:solidFill>
                <a:prstClr val="white"/>
              </a:solidFill>
            </a:rPr>
            <a:t> anti </a:t>
          </a:r>
          <a:r>
            <a:rPr lang="en-US" dirty="0" err="1">
              <a:solidFill>
                <a:prstClr val="white"/>
              </a:solidFill>
            </a:rPr>
            <a:t>salah</a:t>
          </a:r>
          <a:endParaRPr lang="id-ID" dirty="0"/>
        </a:p>
      </dgm:t>
    </dgm:pt>
    <dgm:pt modelId="{E27C4694-4692-417A-AF11-9029AF3A8A3B}" type="parTrans" cxnId="{35C66DCE-F0B1-4570-9505-AF10EA3C85A0}">
      <dgm:prSet/>
      <dgm:spPr/>
      <dgm:t>
        <a:bodyPr/>
        <a:lstStyle/>
        <a:p>
          <a:endParaRPr lang="id-ID"/>
        </a:p>
      </dgm:t>
    </dgm:pt>
    <dgm:pt modelId="{C53DD8A4-D7B1-44CF-9C2E-C46B94768C61}" type="sibTrans" cxnId="{35C66DCE-F0B1-4570-9505-AF10EA3C85A0}">
      <dgm:prSet/>
      <dgm:spPr/>
      <dgm:t>
        <a:bodyPr/>
        <a:lstStyle/>
        <a:p>
          <a:endParaRPr lang="id-ID"/>
        </a:p>
      </dgm:t>
    </dgm:pt>
    <dgm:pt modelId="{8D945287-9B49-4C39-A8E4-FBDEA204FD0F}" type="pres">
      <dgm:prSet presAssocID="{9853BB15-FB42-41CA-9C3F-511BE9C20E5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6662C9-BC4D-4D49-8AE1-46649DBBD013}" type="pres">
      <dgm:prSet presAssocID="{AE07A618-8E17-43D0-AEB0-90A97899A0F8}" presName="centerShape" presStyleLbl="node0" presStyleIdx="0" presStyleCnt="1"/>
      <dgm:spPr/>
    </dgm:pt>
    <dgm:pt modelId="{77DC9246-F727-43DF-91B1-92F61A13406E}" type="pres">
      <dgm:prSet presAssocID="{F86BB3C3-0C7E-457D-9B86-E0348CDF038E}" presName="node" presStyleLbl="node1" presStyleIdx="0" presStyleCnt="4">
        <dgm:presLayoutVars>
          <dgm:bulletEnabled val="1"/>
        </dgm:presLayoutVars>
      </dgm:prSet>
      <dgm:spPr/>
    </dgm:pt>
    <dgm:pt modelId="{120927CC-D44D-4D67-BBCD-B37B955E5AB7}" type="pres">
      <dgm:prSet presAssocID="{F86BB3C3-0C7E-457D-9B86-E0348CDF038E}" presName="dummy" presStyleCnt="0"/>
      <dgm:spPr/>
    </dgm:pt>
    <dgm:pt modelId="{8DB79CC9-EC63-4960-9590-C52C65343E10}" type="pres">
      <dgm:prSet presAssocID="{46CC75D1-AB27-4C30-8509-4A6C793A8B4E}" presName="sibTrans" presStyleLbl="sibTrans2D1" presStyleIdx="0" presStyleCnt="4"/>
      <dgm:spPr/>
    </dgm:pt>
    <dgm:pt modelId="{37F5F950-081B-457E-AF75-209661F02068}" type="pres">
      <dgm:prSet presAssocID="{D039DF27-291D-4D8A-89EC-7C1F3A0415CA}" presName="node" presStyleLbl="node1" presStyleIdx="1" presStyleCnt="4">
        <dgm:presLayoutVars>
          <dgm:bulletEnabled val="1"/>
        </dgm:presLayoutVars>
      </dgm:prSet>
      <dgm:spPr/>
    </dgm:pt>
    <dgm:pt modelId="{8794C2F3-C124-4A19-AB53-24B15CD43398}" type="pres">
      <dgm:prSet presAssocID="{D039DF27-291D-4D8A-89EC-7C1F3A0415CA}" presName="dummy" presStyleCnt="0"/>
      <dgm:spPr/>
    </dgm:pt>
    <dgm:pt modelId="{24A03269-1679-4A6F-AC83-C769BC14ACEA}" type="pres">
      <dgm:prSet presAssocID="{0C19313E-36E6-4999-B26E-5F0130D032B2}" presName="sibTrans" presStyleLbl="sibTrans2D1" presStyleIdx="1" presStyleCnt="4"/>
      <dgm:spPr/>
    </dgm:pt>
    <dgm:pt modelId="{CD9A809A-6DBA-411D-BA0A-DA0FEC95CD8F}" type="pres">
      <dgm:prSet presAssocID="{825CE985-F9F9-4A61-A057-C00CA8A086D0}" presName="node" presStyleLbl="node1" presStyleIdx="2" presStyleCnt="4">
        <dgm:presLayoutVars>
          <dgm:bulletEnabled val="1"/>
        </dgm:presLayoutVars>
      </dgm:prSet>
      <dgm:spPr/>
    </dgm:pt>
    <dgm:pt modelId="{FC54C705-0618-4FF7-8ADE-AA668A2D7FBE}" type="pres">
      <dgm:prSet presAssocID="{825CE985-F9F9-4A61-A057-C00CA8A086D0}" presName="dummy" presStyleCnt="0"/>
      <dgm:spPr/>
    </dgm:pt>
    <dgm:pt modelId="{A1A919D8-0E24-4C98-971B-3598CBBAD39C}" type="pres">
      <dgm:prSet presAssocID="{28240B95-E190-4DB2-B8BB-0169C53EC3D8}" presName="sibTrans" presStyleLbl="sibTrans2D1" presStyleIdx="2" presStyleCnt="4"/>
      <dgm:spPr/>
    </dgm:pt>
    <dgm:pt modelId="{A2C8098C-F863-4AF1-8F79-FA674103BEA4}" type="pres">
      <dgm:prSet presAssocID="{2072F3FE-D09B-447E-8D1D-0A20BF154C1B}" presName="node" presStyleLbl="node1" presStyleIdx="3" presStyleCnt="4">
        <dgm:presLayoutVars>
          <dgm:bulletEnabled val="1"/>
        </dgm:presLayoutVars>
      </dgm:prSet>
      <dgm:spPr/>
    </dgm:pt>
    <dgm:pt modelId="{60E3C919-9368-44F3-9DA4-804F4188FBBA}" type="pres">
      <dgm:prSet presAssocID="{2072F3FE-D09B-447E-8D1D-0A20BF154C1B}" presName="dummy" presStyleCnt="0"/>
      <dgm:spPr/>
    </dgm:pt>
    <dgm:pt modelId="{E979C6AC-9EEC-4B20-9792-8ED02A1DE8C0}" type="pres">
      <dgm:prSet presAssocID="{C53DD8A4-D7B1-44CF-9C2E-C46B94768C61}" presName="sibTrans" presStyleLbl="sibTrans2D1" presStyleIdx="3" presStyleCnt="4"/>
      <dgm:spPr/>
    </dgm:pt>
  </dgm:ptLst>
  <dgm:cxnLst>
    <dgm:cxn modelId="{90ABC310-86FF-4CA0-AEDD-5F83573B98C2}" srcId="{AE07A618-8E17-43D0-AEB0-90A97899A0F8}" destId="{825CE985-F9F9-4A61-A057-C00CA8A086D0}" srcOrd="2" destOrd="0" parTransId="{A090A271-5FFD-47BD-ABED-E8C5CDC2FE01}" sibTransId="{28240B95-E190-4DB2-B8BB-0169C53EC3D8}"/>
    <dgm:cxn modelId="{611C7617-69F3-4C0B-A456-2CD9187D558D}" type="presOf" srcId="{825CE985-F9F9-4A61-A057-C00CA8A086D0}" destId="{CD9A809A-6DBA-411D-BA0A-DA0FEC95CD8F}" srcOrd="0" destOrd="0" presId="urn:microsoft.com/office/officeart/2005/8/layout/radial6"/>
    <dgm:cxn modelId="{0125421B-4BC6-4DD7-A6F7-741784228989}" srcId="{703FC0AF-CD8E-4CD3-806E-382F9AC11C1B}" destId="{D72E5B24-3334-40A6-9E15-B91F9776DC83}" srcOrd="0" destOrd="0" parTransId="{9F9F63F7-878B-4C5F-B5AB-FDAB4761E10A}" sibTransId="{BE67155F-54F4-4CDF-A9A7-B7DD73B62C24}"/>
    <dgm:cxn modelId="{E6471B20-3FDA-43C2-A3BA-5BC283916C6D}" type="presOf" srcId="{F86BB3C3-0C7E-457D-9B86-E0348CDF038E}" destId="{77DC9246-F727-43DF-91B1-92F61A13406E}" srcOrd="0" destOrd="0" presId="urn:microsoft.com/office/officeart/2005/8/layout/radial6"/>
    <dgm:cxn modelId="{6FCB1522-63BE-4CEF-8B0F-368D414662C9}" srcId="{AE07A618-8E17-43D0-AEB0-90A97899A0F8}" destId="{D039DF27-291D-4D8A-89EC-7C1F3A0415CA}" srcOrd="1" destOrd="0" parTransId="{4BF6D5DA-CD66-4082-8230-9D36DE00907E}" sibTransId="{0C19313E-36E6-4999-B26E-5F0130D032B2}"/>
    <dgm:cxn modelId="{0AC74524-B185-4198-A4AD-CDA6F24B693D}" type="presOf" srcId="{2072F3FE-D09B-447E-8D1D-0A20BF154C1B}" destId="{A2C8098C-F863-4AF1-8F79-FA674103BEA4}" srcOrd="0" destOrd="0" presId="urn:microsoft.com/office/officeart/2005/8/layout/radial6"/>
    <dgm:cxn modelId="{695EF830-DC93-4F7B-95A4-6AB435BFA70B}" type="presOf" srcId="{9853BB15-FB42-41CA-9C3F-511BE9C20E5F}" destId="{8D945287-9B49-4C39-A8E4-FBDEA204FD0F}" srcOrd="0" destOrd="0" presId="urn:microsoft.com/office/officeart/2005/8/layout/radial6"/>
    <dgm:cxn modelId="{84CC6F61-1B72-4CAE-8F98-09F9F3DD2B39}" type="presOf" srcId="{AE07A618-8E17-43D0-AEB0-90A97899A0F8}" destId="{F76662C9-BC4D-4D49-8AE1-46649DBBD013}" srcOrd="0" destOrd="0" presId="urn:microsoft.com/office/officeart/2005/8/layout/radial6"/>
    <dgm:cxn modelId="{976FE24A-2C1A-44ED-BF1D-1D2A7A923775}" srcId="{703FC0AF-CD8E-4CD3-806E-382F9AC11C1B}" destId="{DB09044E-1925-48E6-AB2B-4F14C4230626}" srcOrd="1" destOrd="0" parTransId="{69087942-22CE-4A6A-80C0-2C768EA0FBC7}" sibTransId="{6CDFB107-B567-4117-A62C-FE4F065B22AF}"/>
    <dgm:cxn modelId="{3B5B4B52-B1E9-4AD0-839A-183676C579F0}" srcId="{AE07A618-8E17-43D0-AEB0-90A97899A0F8}" destId="{F86BB3C3-0C7E-457D-9B86-E0348CDF038E}" srcOrd="0" destOrd="0" parTransId="{970A18A4-6A6B-4CF5-99BA-8D0EBDED8F64}" sibTransId="{46CC75D1-AB27-4C30-8509-4A6C793A8B4E}"/>
    <dgm:cxn modelId="{73D03B57-53BC-4CFE-85EB-F583360A81A6}" type="presOf" srcId="{C53DD8A4-D7B1-44CF-9C2E-C46B94768C61}" destId="{E979C6AC-9EEC-4B20-9792-8ED02A1DE8C0}" srcOrd="0" destOrd="0" presId="urn:microsoft.com/office/officeart/2005/8/layout/radial6"/>
    <dgm:cxn modelId="{307C9F77-6560-414A-81C8-860CADC22F8A}" type="presOf" srcId="{0C19313E-36E6-4999-B26E-5F0130D032B2}" destId="{24A03269-1679-4A6F-AC83-C769BC14ACEA}" srcOrd="0" destOrd="0" presId="urn:microsoft.com/office/officeart/2005/8/layout/radial6"/>
    <dgm:cxn modelId="{FE957D58-9827-4869-828D-6AC473C82352}" srcId="{25CF797E-8E6C-4DFB-B2FD-DBAA56389EDC}" destId="{DE866C6B-30F1-422C-9BC2-C50E392FD2E1}" srcOrd="0" destOrd="0" parTransId="{A6E4CA6E-67E5-40DD-B256-7943333427F6}" sibTransId="{00F56098-47E0-4F8D-8F36-83C8C62247FC}"/>
    <dgm:cxn modelId="{CEE4787C-486F-47F0-8CD9-E4BDFAEB7D6C}" srcId="{25CF797E-8E6C-4DFB-B2FD-DBAA56389EDC}" destId="{05DE71C0-F893-4C1F-A23A-9F5181DFFD8F}" srcOrd="1" destOrd="0" parTransId="{58A5CFD7-C5EF-4CC8-8437-2CB17AF451A2}" sibTransId="{6A8B3790-691B-40F4-87BF-4C633E4FBC66}"/>
    <dgm:cxn modelId="{CDB2199A-2A71-4710-AFD5-FA8E15F9FDC4}" type="presOf" srcId="{D039DF27-291D-4D8A-89EC-7C1F3A0415CA}" destId="{37F5F950-081B-457E-AF75-209661F02068}" srcOrd="0" destOrd="0" presId="urn:microsoft.com/office/officeart/2005/8/layout/radial6"/>
    <dgm:cxn modelId="{ECF169C4-5F94-4014-A7EE-EF9FDAD66F40}" srcId="{9853BB15-FB42-41CA-9C3F-511BE9C20E5F}" destId="{AE07A618-8E17-43D0-AEB0-90A97899A0F8}" srcOrd="0" destOrd="0" parTransId="{BCB85B57-7D86-4EC6-AB1D-3BF27C7EFD56}" sibTransId="{380A0697-C56C-4C25-AAC4-42FA54F882E1}"/>
    <dgm:cxn modelId="{893B36CB-6F53-418B-9ADB-654001434D7E}" type="presOf" srcId="{28240B95-E190-4DB2-B8BB-0169C53EC3D8}" destId="{A1A919D8-0E24-4C98-971B-3598CBBAD39C}" srcOrd="0" destOrd="0" presId="urn:microsoft.com/office/officeart/2005/8/layout/radial6"/>
    <dgm:cxn modelId="{35C66DCE-F0B1-4570-9505-AF10EA3C85A0}" srcId="{AE07A618-8E17-43D0-AEB0-90A97899A0F8}" destId="{2072F3FE-D09B-447E-8D1D-0A20BF154C1B}" srcOrd="3" destOrd="0" parTransId="{E27C4694-4692-417A-AF11-9029AF3A8A3B}" sibTransId="{C53DD8A4-D7B1-44CF-9C2E-C46B94768C61}"/>
    <dgm:cxn modelId="{FF5DD5E5-57ED-4637-8D3E-E1B2FE089A06}" type="presOf" srcId="{46CC75D1-AB27-4C30-8509-4A6C793A8B4E}" destId="{8DB79CC9-EC63-4960-9590-C52C65343E10}" srcOrd="0" destOrd="0" presId="urn:microsoft.com/office/officeart/2005/8/layout/radial6"/>
    <dgm:cxn modelId="{0DDAEFE9-5560-4FB8-8FEC-F29DA18DA0D4}" srcId="{9853BB15-FB42-41CA-9C3F-511BE9C20E5F}" destId="{25CF797E-8E6C-4DFB-B2FD-DBAA56389EDC}" srcOrd="2" destOrd="0" parTransId="{D7E71C09-142A-421F-85DF-660580BA6032}" sibTransId="{54630A46-9AB5-4411-9784-9D7AA8C75966}"/>
    <dgm:cxn modelId="{31DA95F1-C878-41E4-A96D-89F701B9441A}" srcId="{9853BB15-FB42-41CA-9C3F-511BE9C20E5F}" destId="{703FC0AF-CD8E-4CD3-806E-382F9AC11C1B}" srcOrd="1" destOrd="0" parTransId="{182E2FFC-D228-485A-BB88-B7CA2EA2338E}" sibTransId="{386E8DF7-84F9-4E69-9C32-80C3049B3000}"/>
    <dgm:cxn modelId="{AC410E65-F9ED-4374-B262-088B659F5D1D}" type="presParOf" srcId="{8D945287-9B49-4C39-A8E4-FBDEA204FD0F}" destId="{F76662C9-BC4D-4D49-8AE1-46649DBBD013}" srcOrd="0" destOrd="0" presId="urn:microsoft.com/office/officeart/2005/8/layout/radial6"/>
    <dgm:cxn modelId="{A7E2AE14-4AD5-488B-B390-0622F1A6C719}" type="presParOf" srcId="{8D945287-9B49-4C39-A8E4-FBDEA204FD0F}" destId="{77DC9246-F727-43DF-91B1-92F61A13406E}" srcOrd="1" destOrd="0" presId="urn:microsoft.com/office/officeart/2005/8/layout/radial6"/>
    <dgm:cxn modelId="{DC247B3D-C98A-48EB-9446-69B559E61968}" type="presParOf" srcId="{8D945287-9B49-4C39-A8E4-FBDEA204FD0F}" destId="{120927CC-D44D-4D67-BBCD-B37B955E5AB7}" srcOrd="2" destOrd="0" presId="urn:microsoft.com/office/officeart/2005/8/layout/radial6"/>
    <dgm:cxn modelId="{C9CA7929-977B-4E62-A836-E5C93868D281}" type="presParOf" srcId="{8D945287-9B49-4C39-A8E4-FBDEA204FD0F}" destId="{8DB79CC9-EC63-4960-9590-C52C65343E10}" srcOrd="3" destOrd="0" presId="urn:microsoft.com/office/officeart/2005/8/layout/radial6"/>
    <dgm:cxn modelId="{4101A74C-A7FD-43D5-BBC4-C835DCE20F77}" type="presParOf" srcId="{8D945287-9B49-4C39-A8E4-FBDEA204FD0F}" destId="{37F5F950-081B-457E-AF75-209661F02068}" srcOrd="4" destOrd="0" presId="urn:microsoft.com/office/officeart/2005/8/layout/radial6"/>
    <dgm:cxn modelId="{770AA93C-C9F2-441F-8085-0986A4858E31}" type="presParOf" srcId="{8D945287-9B49-4C39-A8E4-FBDEA204FD0F}" destId="{8794C2F3-C124-4A19-AB53-24B15CD43398}" srcOrd="5" destOrd="0" presId="urn:microsoft.com/office/officeart/2005/8/layout/radial6"/>
    <dgm:cxn modelId="{B64A936A-77ED-4825-AF8F-05B375EAC193}" type="presParOf" srcId="{8D945287-9B49-4C39-A8E4-FBDEA204FD0F}" destId="{24A03269-1679-4A6F-AC83-C769BC14ACEA}" srcOrd="6" destOrd="0" presId="urn:microsoft.com/office/officeart/2005/8/layout/radial6"/>
    <dgm:cxn modelId="{5EF41C2B-D834-4B92-8B55-D835F43DA8F1}" type="presParOf" srcId="{8D945287-9B49-4C39-A8E4-FBDEA204FD0F}" destId="{CD9A809A-6DBA-411D-BA0A-DA0FEC95CD8F}" srcOrd="7" destOrd="0" presId="urn:microsoft.com/office/officeart/2005/8/layout/radial6"/>
    <dgm:cxn modelId="{F8E64FE3-CC31-45F7-8118-2A9410616EBF}" type="presParOf" srcId="{8D945287-9B49-4C39-A8E4-FBDEA204FD0F}" destId="{FC54C705-0618-4FF7-8ADE-AA668A2D7FBE}" srcOrd="8" destOrd="0" presId="urn:microsoft.com/office/officeart/2005/8/layout/radial6"/>
    <dgm:cxn modelId="{D19A4DEB-B2CC-4280-B3B6-D2ED974271CC}" type="presParOf" srcId="{8D945287-9B49-4C39-A8E4-FBDEA204FD0F}" destId="{A1A919D8-0E24-4C98-971B-3598CBBAD39C}" srcOrd="9" destOrd="0" presId="urn:microsoft.com/office/officeart/2005/8/layout/radial6"/>
    <dgm:cxn modelId="{CB4C35BF-4E92-4054-BF20-518DF1F399CA}" type="presParOf" srcId="{8D945287-9B49-4C39-A8E4-FBDEA204FD0F}" destId="{A2C8098C-F863-4AF1-8F79-FA674103BEA4}" srcOrd="10" destOrd="0" presId="urn:microsoft.com/office/officeart/2005/8/layout/radial6"/>
    <dgm:cxn modelId="{21229D7B-4640-42C3-959E-488DDC7ADB8C}" type="presParOf" srcId="{8D945287-9B49-4C39-A8E4-FBDEA204FD0F}" destId="{60E3C919-9368-44F3-9DA4-804F4188FBBA}" srcOrd="11" destOrd="0" presId="urn:microsoft.com/office/officeart/2005/8/layout/radial6"/>
    <dgm:cxn modelId="{8ABC7C4E-470D-4E44-AC75-B1B392BF5C8A}" type="presParOf" srcId="{8D945287-9B49-4C39-A8E4-FBDEA204FD0F}" destId="{E979C6AC-9EEC-4B20-9792-8ED02A1DE8C0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9C6AC-9EEC-4B20-9792-8ED02A1DE8C0}">
      <dsp:nvSpPr>
        <dsp:cNvPr id="0" name=""/>
        <dsp:cNvSpPr/>
      </dsp:nvSpPr>
      <dsp:spPr>
        <a:xfrm>
          <a:off x="2661060" y="511986"/>
          <a:ext cx="3420140" cy="3420140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919D8-0E24-4C98-971B-3598CBBAD39C}">
      <dsp:nvSpPr>
        <dsp:cNvPr id="0" name=""/>
        <dsp:cNvSpPr/>
      </dsp:nvSpPr>
      <dsp:spPr>
        <a:xfrm>
          <a:off x="2661060" y="511986"/>
          <a:ext cx="3420140" cy="3420140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03269-1679-4A6F-AC83-C769BC14ACEA}">
      <dsp:nvSpPr>
        <dsp:cNvPr id="0" name=""/>
        <dsp:cNvSpPr/>
      </dsp:nvSpPr>
      <dsp:spPr>
        <a:xfrm>
          <a:off x="2661060" y="511986"/>
          <a:ext cx="3420140" cy="3420140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79CC9-EC63-4960-9590-C52C65343E10}">
      <dsp:nvSpPr>
        <dsp:cNvPr id="0" name=""/>
        <dsp:cNvSpPr/>
      </dsp:nvSpPr>
      <dsp:spPr>
        <a:xfrm>
          <a:off x="2661060" y="511986"/>
          <a:ext cx="3420140" cy="3420140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662C9-BC4D-4D49-8AE1-46649DBBD013}">
      <dsp:nvSpPr>
        <dsp:cNvPr id="0" name=""/>
        <dsp:cNvSpPr/>
      </dsp:nvSpPr>
      <dsp:spPr>
        <a:xfrm>
          <a:off x="3583558" y="1434485"/>
          <a:ext cx="1575143" cy="1575143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/>
            <a:t>Corporate Sustainability</a:t>
          </a:r>
        </a:p>
      </dsp:txBody>
      <dsp:txXfrm>
        <a:off x="3814232" y="1665159"/>
        <a:ext cx="1113795" cy="1113795"/>
      </dsp:txXfrm>
    </dsp:sp>
    <dsp:sp modelId="{77DC9246-F727-43DF-91B1-92F61A13406E}">
      <dsp:nvSpPr>
        <dsp:cNvPr id="0" name=""/>
        <dsp:cNvSpPr/>
      </dsp:nvSpPr>
      <dsp:spPr>
        <a:xfrm>
          <a:off x="3819830" y="380"/>
          <a:ext cx="1102600" cy="110260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100" kern="1200" dirty="0">
              <a:solidFill>
                <a:prstClr val="white"/>
              </a:solidFill>
            </a:rPr>
            <a:t>Objective</a:t>
          </a:r>
          <a:r>
            <a:rPr lang="en-US" sz="1100" kern="1200" dirty="0">
              <a:solidFill>
                <a:prstClr val="white"/>
              </a:solidFill>
            </a:rPr>
            <a:t>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</a:rPr>
            <a:t>Produksi</a:t>
          </a:r>
          <a:endParaRPr lang="en-US" sz="1100" kern="1200" dirty="0">
            <a:solidFill>
              <a:prstClr val="white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</a:rPr>
            <a:t>Zero defect</a:t>
          </a:r>
          <a:endParaRPr lang="id-ID" sz="1100" kern="1200" dirty="0"/>
        </a:p>
      </dsp:txBody>
      <dsp:txXfrm>
        <a:off x="3981302" y="161852"/>
        <a:ext cx="779656" cy="779656"/>
      </dsp:txXfrm>
    </dsp:sp>
    <dsp:sp modelId="{37F5F950-081B-457E-AF75-209661F02068}">
      <dsp:nvSpPr>
        <dsp:cNvPr id="0" name=""/>
        <dsp:cNvSpPr/>
      </dsp:nvSpPr>
      <dsp:spPr>
        <a:xfrm>
          <a:off x="5490206" y="1670756"/>
          <a:ext cx="1102600" cy="110260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</a:rPr>
            <a:t>Objectives operational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</a:rPr>
            <a:t>Menjaga</a:t>
          </a:r>
          <a:r>
            <a:rPr lang="en-US" sz="1100" kern="1200" dirty="0">
              <a:solidFill>
                <a:prstClr val="white"/>
              </a:solidFill>
            </a:rPr>
            <a:t> </a:t>
          </a:r>
          <a:r>
            <a:rPr lang="en-US" sz="1100" kern="1200" dirty="0" err="1">
              <a:solidFill>
                <a:prstClr val="white"/>
              </a:solidFill>
            </a:rPr>
            <a:t>kestabilan</a:t>
          </a:r>
          <a:r>
            <a:rPr lang="en-US" sz="1100" kern="1200" dirty="0">
              <a:solidFill>
                <a:prstClr val="white"/>
              </a:solidFill>
            </a:rPr>
            <a:t>  </a:t>
          </a:r>
          <a:endParaRPr lang="id-ID" sz="1100" kern="1200" dirty="0"/>
        </a:p>
      </dsp:txBody>
      <dsp:txXfrm>
        <a:off x="5651678" y="1832228"/>
        <a:ext cx="779656" cy="779656"/>
      </dsp:txXfrm>
    </dsp:sp>
    <dsp:sp modelId="{CD9A809A-6DBA-411D-BA0A-DA0FEC95CD8F}">
      <dsp:nvSpPr>
        <dsp:cNvPr id="0" name=""/>
        <dsp:cNvSpPr/>
      </dsp:nvSpPr>
      <dsp:spPr>
        <a:xfrm>
          <a:off x="3819830" y="3341133"/>
          <a:ext cx="1102600" cy="110260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</a:rPr>
            <a:t>Objectives </a:t>
          </a:r>
          <a:r>
            <a:rPr lang="en-US" sz="1100" kern="1200" dirty="0" err="1">
              <a:solidFill>
                <a:prstClr val="white"/>
              </a:solidFill>
            </a:rPr>
            <a:t>Organisasi</a:t>
          </a:r>
          <a:endParaRPr lang="en-US" sz="1100" kern="1200" dirty="0">
            <a:solidFill>
              <a:prstClr val="white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</a:rPr>
            <a:t>Visi</a:t>
          </a:r>
          <a:r>
            <a:rPr lang="en-US" sz="1100" kern="1200" dirty="0">
              <a:solidFill>
                <a:prstClr val="white"/>
              </a:solidFill>
            </a:rPr>
            <a:t>, </a:t>
          </a:r>
          <a:r>
            <a:rPr lang="en-US" sz="1100" kern="1200" dirty="0" err="1">
              <a:solidFill>
                <a:prstClr val="white"/>
              </a:solidFill>
            </a:rPr>
            <a:t>Misi</a:t>
          </a:r>
          <a:r>
            <a:rPr lang="en-US" sz="1100" kern="1200" dirty="0">
              <a:solidFill>
                <a:prstClr val="white"/>
              </a:solidFill>
            </a:rPr>
            <a:t>, </a:t>
          </a:r>
          <a:r>
            <a:rPr lang="en-US" sz="1100" kern="1200" dirty="0" err="1">
              <a:solidFill>
                <a:prstClr val="white"/>
              </a:solidFill>
            </a:rPr>
            <a:t>Sasaran</a:t>
          </a:r>
          <a:r>
            <a:rPr lang="en-US" sz="1100" kern="1200" dirty="0">
              <a:solidFill>
                <a:prstClr val="white"/>
              </a:solidFill>
            </a:rPr>
            <a:t> </a:t>
          </a:r>
          <a:endParaRPr lang="id-ID" sz="1100" kern="1200" dirty="0"/>
        </a:p>
      </dsp:txBody>
      <dsp:txXfrm>
        <a:off x="3981302" y="3502605"/>
        <a:ext cx="779656" cy="779656"/>
      </dsp:txXfrm>
    </dsp:sp>
    <dsp:sp modelId="{A2C8098C-F863-4AF1-8F79-FA674103BEA4}">
      <dsp:nvSpPr>
        <dsp:cNvPr id="0" name=""/>
        <dsp:cNvSpPr/>
      </dsp:nvSpPr>
      <dsp:spPr>
        <a:xfrm>
          <a:off x="2149453" y="1670756"/>
          <a:ext cx="1102600" cy="110260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100" kern="1200" dirty="0">
              <a:solidFill>
                <a:prstClr val="white"/>
              </a:solidFill>
            </a:rPr>
            <a:t>Objective</a:t>
          </a:r>
          <a:r>
            <a:rPr lang="en-US" sz="1100" kern="1200" dirty="0">
              <a:solidFill>
                <a:prstClr val="white"/>
              </a:solidFill>
            </a:rPr>
            <a:t>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</a:rPr>
            <a:t>Proses</a:t>
          </a:r>
          <a:endParaRPr lang="en-US" sz="1100" kern="1200" dirty="0">
            <a:solidFill>
              <a:prstClr val="white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</a:rPr>
            <a:t>Proses</a:t>
          </a:r>
          <a:r>
            <a:rPr lang="en-US" sz="1100" kern="1200" dirty="0">
              <a:solidFill>
                <a:prstClr val="white"/>
              </a:solidFill>
            </a:rPr>
            <a:t> anti </a:t>
          </a:r>
          <a:r>
            <a:rPr lang="en-US" sz="1100" kern="1200" dirty="0" err="1">
              <a:solidFill>
                <a:prstClr val="white"/>
              </a:solidFill>
            </a:rPr>
            <a:t>salah</a:t>
          </a:r>
          <a:endParaRPr lang="id-ID" sz="1100" kern="1200" dirty="0"/>
        </a:p>
      </dsp:txBody>
      <dsp:txXfrm>
        <a:off x="2310925" y="1832228"/>
        <a:ext cx="779656" cy="779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A9E3-7CDD-4330-AF8F-78DC497FA8CE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4099A-AD05-4D82-9105-1145885946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globalisasi</a:t>
            </a:r>
            <a:r>
              <a:rPr lang="en-US" baseline="0" dirty="0"/>
              <a:t> ?  </a:t>
            </a:r>
            <a:r>
              <a:rPr lang="en-US" baseline="0" dirty="0" err="1"/>
              <a:t>Globalisasi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persaingan</a:t>
            </a:r>
            <a:r>
              <a:rPr lang="en-US" baseline="0" dirty="0"/>
              <a:t> yang </a:t>
            </a:r>
            <a:r>
              <a:rPr lang="en-US" baseline="0" dirty="0" err="1"/>
              <a:t>tidak</a:t>
            </a:r>
            <a:r>
              <a:rPr lang="en-US" baseline="0" dirty="0"/>
              <a:t> fair, </a:t>
            </a:r>
            <a:r>
              <a:rPr lang="en-US" baseline="0" dirty="0" err="1"/>
              <a:t>karena</a:t>
            </a:r>
            <a:r>
              <a:rPr lang="en-US" baseline="0" dirty="0"/>
              <a:t> </a:t>
            </a:r>
            <a:r>
              <a:rPr lang="en-US" baseline="0" dirty="0" err="1"/>
              <a:t>mengadu</a:t>
            </a:r>
            <a:r>
              <a:rPr lang="en-US" baseline="0" dirty="0"/>
              <a:t> </a:t>
            </a:r>
            <a:r>
              <a:rPr lang="en-US" baseline="0" dirty="0" err="1"/>
              <a:t>negara</a:t>
            </a:r>
            <a:r>
              <a:rPr lang="en-US" baseline="0" dirty="0"/>
              <a:t> </a:t>
            </a:r>
            <a:r>
              <a:rPr lang="en-US" baseline="0" dirty="0" err="1"/>
              <a:t>maju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negara</a:t>
            </a:r>
            <a:r>
              <a:rPr lang="en-US" baseline="0" dirty="0"/>
              <a:t> yang </a:t>
            </a:r>
            <a:r>
              <a:rPr lang="en-US" baseline="0" dirty="0" err="1"/>
              <a:t>baru</a:t>
            </a:r>
            <a:r>
              <a:rPr lang="en-US" baseline="0" dirty="0"/>
              <a:t>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maju</a:t>
            </a:r>
            <a:r>
              <a:rPr lang="en-US" baseline="0" dirty="0"/>
              <a:t>. </a:t>
            </a:r>
            <a:r>
              <a:rPr lang="en-US" baseline="0" dirty="0" err="1"/>
              <a:t>Sama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mengadu</a:t>
            </a:r>
            <a:r>
              <a:rPr lang="en-US" baseline="0" dirty="0"/>
              <a:t> </a:t>
            </a:r>
            <a:r>
              <a:rPr lang="en-US" baseline="0" dirty="0" err="1"/>
              <a:t>jawa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papua</a:t>
            </a:r>
            <a:r>
              <a:rPr lang="en-US" baseline="0" dirty="0"/>
              <a:t>. Kita </a:t>
            </a:r>
            <a:r>
              <a:rPr lang="en-US" baseline="0" dirty="0" err="1"/>
              <a:t>harus</a:t>
            </a:r>
            <a:r>
              <a:rPr lang="en-US" baseline="0" dirty="0"/>
              <a:t> </a:t>
            </a:r>
            <a:r>
              <a:rPr lang="en-US" baseline="0" dirty="0" err="1"/>
              <a:t>menyadari</a:t>
            </a:r>
            <a:r>
              <a:rPr lang="en-US" baseline="0" dirty="0"/>
              <a:t> </a:t>
            </a:r>
            <a:r>
              <a:rPr lang="en-US" baseline="0" dirty="0" err="1"/>
              <a:t>bahwa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ketinggalan</a:t>
            </a:r>
            <a:r>
              <a:rPr lang="en-US" baseline="0" dirty="0"/>
              <a:t>, </a:t>
            </a:r>
            <a:r>
              <a:rPr lang="en-US" baseline="0" dirty="0" err="1"/>
              <a:t>oleh</a:t>
            </a:r>
            <a:r>
              <a:rPr lang="en-US" baseline="0" dirty="0"/>
              <a:t> </a:t>
            </a:r>
            <a:r>
              <a:rPr lang="en-US" baseline="0" dirty="0" err="1"/>
              <a:t>karena</a:t>
            </a:r>
            <a:r>
              <a:rPr lang="en-US" baseline="0" dirty="0"/>
              <a:t> </a:t>
            </a:r>
            <a:r>
              <a:rPr lang="en-US" baseline="0" dirty="0" err="1"/>
              <a:t>itu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harus</a:t>
            </a:r>
            <a:r>
              <a:rPr lang="en-US" baseline="0" dirty="0"/>
              <a:t> </a:t>
            </a:r>
            <a:r>
              <a:rPr lang="en-US" baseline="0" dirty="0" err="1"/>
              <a:t>lari</a:t>
            </a:r>
            <a:r>
              <a:rPr lang="en-US" baseline="0" dirty="0"/>
              <a:t> </a:t>
            </a:r>
            <a:r>
              <a:rPr lang="en-US" baseline="0" dirty="0" err="1"/>
              <a:t>lebih</a:t>
            </a:r>
            <a:r>
              <a:rPr lang="en-US" baseline="0" dirty="0"/>
              <a:t> </a:t>
            </a:r>
            <a:r>
              <a:rPr lang="en-US" baseline="0" dirty="0" err="1"/>
              <a:t>cepat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Contoh-contohnya</a:t>
            </a:r>
            <a:r>
              <a:rPr lang="en-US" baseline="0" dirty="0"/>
              <a:t> </a:t>
            </a:r>
            <a:r>
              <a:rPr lang="en-US" baseline="0" dirty="0" err="1"/>
              <a:t>harus</a:t>
            </a:r>
            <a:r>
              <a:rPr lang="en-US" baseline="0" dirty="0"/>
              <a:t> </a:t>
            </a:r>
            <a:r>
              <a:rPr lang="en-US" baseline="0" dirty="0" err="1"/>
              <a:t>lebih</a:t>
            </a:r>
            <a:r>
              <a:rPr lang="en-US" baseline="0" dirty="0"/>
              <a:t> </a:t>
            </a:r>
            <a:r>
              <a:rPr lang="en-US" baseline="0" dirty="0" err="1"/>
              <a:t>diarahkan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 </a:t>
            </a:r>
            <a:r>
              <a:rPr lang="en-US" baseline="0" dirty="0" err="1"/>
              <a:t>bisnis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0E0C4-E81B-47E8-A7BA-33CBA4CC5F0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5675" y="685800"/>
            <a:ext cx="4949825" cy="3427413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960" y="4341664"/>
            <a:ext cx="5486084" cy="4115668"/>
          </a:xfrm>
          <a:noFill/>
          <a:ln/>
        </p:spPr>
        <p:txBody>
          <a:bodyPr lIns="96639" tIns="48319" rIns="96639" bIns="48319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800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Yang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proses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</a:t>
            </a:r>
            <a:r>
              <a:rPr lang="en-US" dirty="0" err="1"/>
              <a:t>dulu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3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0E0C4-E81B-47E8-A7BA-33CBA4CC5F00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5675" y="685800"/>
            <a:ext cx="4949825" cy="3427413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960" y="4341664"/>
            <a:ext cx="5486084" cy="4115668"/>
          </a:xfrm>
          <a:noFill/>
          <a:ln/>
        </p:spPr>
        <p:txBody>
          <a:bodyPr lIns="96639" tIns="48319" rIns="96639" bIns="48319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80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0E0C4-E81B-47E8-A7BA-33CBA4CC5F00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5675" y="685800"/>
            <a:ext cx="4949825" cy="3427413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960" y="4341664"/>
            <a:ext cx="5486084" cy="4115668"/>
          </a:xfrm>
          <a:noFill/>
          <a:ln/>
        </p:spPr>
        <p:txBody>
          <a:bodyPr lIns="96639" tIns="48319" rIns="96639" bIns="48319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80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0E0C4-E81B-47E8-A7BA-33CBA4CC5F00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5675" y="685800"/>
            <a:ext cx="4949825" cy="3427413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960" y="4341664"/>
            <a:ext cx="5486084" cy="4115668"/>
          </a:xfrm>
          <a:noFill/>
          <a:ln/>
        </p:spPr>
        <p:txBody>
          <a:bodyPr lIns="96639" tIns="48319" rIns="96639" bIns="48319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80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8B6C72-D309-470D-B369-44CE037CB69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3138" y="685800"/>
            <a:ext cx="4953000" cy="3429000"/>
          </a:xfrm>
          <a:ln/>
        </p:spPr>
      </p:sp>
    </p:spTree>
    <p:extLst>
      <p:ext uri="{BB962C8B-B14F-4D97-AF65-F5344CB8AC3E}">
        <p14:creationId xmlns:p14="http://schemas.microsoft.com/office/powerpoint/2010/main" val="169434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1122363"/>
            <a:ext cx="4378325" cy="30321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baseline="0" dirty="0" err="1"/>
              <a:t>kecil</a:t>
            </a:r>
            <a:r>
              <a:rPr lang="en-US" baseline="0" dirty="0"/>
              <a:t> </a:t>
            </a:r>
            <a:r>
              <a:rPr lang="en-US" baseline="0" dirty="0" err="1"/>
              <a:t>gajah</a:t>
            </a:r>
            <a:r>
              <a:rPr lang="en-US" baseline="0" dirty="0"/>
              <a:t> </a:t>
            </a:r>
            <a:r>
              <a:rPr lang="en-US" baseline="0" dirty="0" err="1"/>
              <a:t>sudah</a:t>
            </a:r>
            <a:r>
              <a:rPr lang="en-US" baseline="0" dirty="0"/>
              <a:t> </a:t>
            </a:r>
            <a:r>
              <a:rPr lang="en-US" baseline="0" dirty="0" err="1"/>
              <a:t>terikat</a:t>
            </a:r>
            <a:r>
              <a:rPr lang="en-US" baseline="0" dirty="0"/>
              <a:t> </a:t>
            </a:r>
            <a:r>
              <a:rPr lang="en-US" baseline="0" dirty="0" err="1"/>
              <a:t>tali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mampu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berontak</a:t>
            </a:r>
            <a:r>
              <a:rPr lang="en-US" baseline="0" dirty="0"/>
              <a:t>, </a:t>
            </a:r>
            <a:r>
              <a:rPr lang="en-US" baseline="0" dirty="0" err="1"/>
              <a:t>sehingga</a:t>
            </a:r>
            <a:r>
              <a:rPr lang="en-US" baseline="0" dirty="0"/>
              <a:t> timbul </a:t>
            </a:r>
            <a:r>
              <a:rPr lang="en-US" baseline="0" dirty="0" err="1"/>
              <a:t>pola</a:t>
            </a:r>
            <a:r>
              <a:rPr lang="en-US" baseline="0" dirty="0"/>
              <a:t> </a:t>
            </a:r>
            <a:r>
              <a:rPr lang="en-US" baseline="0" dirty="0" err="1"/>
              <a:t>pikir</a:t>
            </a:r>
            <a:r>
              <a:rPr lang="en-US" baseline="0" dirty="0"/>
              <a:t> </a:t>
            </a:r>
            <a:r>
              <a:rPr lang="en-US" baseline="0" dirty="0" err="1"/>
              <a:t>percuma</a:t>
            </a:r>
            <a:r>
              <a:rPr lang="en-US" baseline="0" dirty="0"/>
              <a:t> </a:t>
            </a:r>
            <a:r>
              <a:rPr lang="en-US" baseline="0" dirty="0" err="1"/>
              <a:t>saya</a:t>
            </a:r>
            <a:r>
              <a:rPr lang="en-US" baseline="0" dirty="0"/>
              <a:t> </a:t>
            </a:r>
            <a:r>
              <a:rPr lang="en-US" baseline="0" dirty="0" err="1"/>
              <a:t>berontak</a:t>
            </a:r>
            <a:r>
              <a:rPr lang="en-US" baseline="0" dirty="0"/>
              <a:t>. </a:t>
            </a:r>
            <a:r>
              <a:rPr lang="en-US" baseline="0" dirty="0" err="1"/>
              <a:t>Sadar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disadari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pun </a:t>
            </a:r>
            <a:r>
              <a:rPr lang="en-US" baseline="0" dirty="0" err="1"/>
              <a:t>terkadang</a:t>
            </a:r>
            <a:r>
              <a:rPr lang="en-US" baseline="0" dirty="0"/>
              <a:t> </a:t>
            </a:r>
            <a:r>
              <a:rPr lang="en-US" baseline="0" dirty="0" err="1"/>
              <a:t>berpikir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gajah</a:t>
            </a:r>
            <a:r>
              <a:rPr lang="en-US" baseline="0" dirty="0"/>
              <a:t>, </a:t>
            </a:r>
            <a:r>
              <a:rPr lang="en-US" baseline="0" dirty="0" err="1"/>
              <a:t>fisik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ditahun</a:t>
            </a:r>
            <a:r>
              <a:rPr lang="en-US" baseline="0" dirty="0"/>
              <a:t> 2018, </a:t>
            </a:r>
            <a:r>
              <a:rPr lang="en-US" baseline="0" dirty="0" err="1"/>
              <a:t>tapi</a:t>
            </a:r>
            <a:r>
              <a:rPr lang="en-US" baseline="0" dirty="0"/>
              <a:t> </a:t>
            </a:r>
            <a:r>
              <a:rPr lang="en-US" baseline="0" dirty="0" err="1"/>
              <a:t>pola</a:t>
            </a:r>
            <a:r>
              <a:rPr lang="en-US" baseline="0" dirty="0"/>
              <a:t> </a:t>
            </a:r>
            <a:r>
              <a:rPr lang="en-US" baseline="0" dirty="0" err="1"/>
              <a:t>pikirnya</a:t>
            </a:r>
            <a:r>
              <a:rPr lang="en-US" baseline="0" dirty="0"/>
              <a:t> </a:t>
            </a:r>
            <a:r>
              <a:rPr lang="en-US" baseline="0" dirty="0" err="1"/>
              <a:t>masih</a:t>
            </a:r>
            <a:r>
              <a:rPr lang="en-US" baseline="0" dirty="0"/>
              <a:t>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tahun</a:t>
            </a:r>
            <a:r>
              <a:rPr lang="en-US" baseline="0" dirty="0"/>
              <a:t> 2010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886430"/>
            <a:fld id="{2DF96AF9-6FBE-42F0-92BF-1923D044C2E9}" type="slidenum">
              <a:rPr lang="en-US" smtClean="0"/>
              <a:pPr defTabSz="88643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16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baseline="0" dirty="0"/>
              <a:t> </a:t>
            </a:r>
            <a:r>
              <a:rPr lang="en-US" baseline="0" dirty="0" err="1"/>
              <a:t>sentral</a:t>
            </a:r>
            <a:r>
              <a:rPr lang="en-US" baseline="0" dirty="0"/>
              <a:t> </a:t>
            </a:r>
            <a:r>
              <a:rPr lang="en-US" baseline="0" dirty="0" err="1"/>
              <a:t>sistem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baseline="0" dirty="0"/>
              <a:t> </a:t>
            </a:r>
            <a:r>
              <a:rPr lang="en-US" baseline="0" dirty="0" err="1"/>
              <a:t>sentral</a:t>
            </a:r>
            <a:r>
              <a:rPr lang="en-US" baseline="0" dirty="0"/>
              <a:t> </a:t>
            </a:r>
            <a:r>
              <a:rPr lang="en-US" baseline="0" dirty="0" err="1"/>
              <a:t>sistem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BD75-05BB-4DAB-8A98-975A6ACE15B9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7250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Kasih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anatomi</a:t>
            </a:r>
            <a:r>
              <a:rPr lang="en-US" baseline="0" dirty="0"/>
              <a:t> </a:t>
            </a:r>
            <a:r>
              <a:rPr lang="en-US" baseline="0" dirty="0" err="1"/>
              <a:t>tubuh</a:t>
            </a:r>
            <a:r>
              <a:rPr lang="en-US" baseline="0" dirty="0"/>
              <a:t>, </a:t>
            </a:r>
            <a:r>
              <a:rPr lang="en-US" baseline="0" dirty="0" err="1"/>
              <a:t>proses</a:t>
            </a:r>
            <a:r>
              <a:rPr lang="en-US" baseline="0" dirty="0"/>
              <a:t> </a:t>
            </a:r>
            <a:r>
              <a:rPr lang="en-US" baseline="0" dirty="0" err="1"/>
              <a:t>berjalan</a:t>
            </a:r>
            <a:r>
              <a:rPr lang="en-US" baseline="0" dirty="0"/>
              <a:t> </a:t>
            </a:r>
            <a:r>
              <a:rPr lang="en-US" baseline="0" dirty="0" err="1"/>
              <a:t>lancar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peredaran</a:t>
            </a:r>
            <a:r>
              <a:rPr lang="en-US" baseline="0" dirty="0"/>
              <a:t> </a:t>
            </a:r>
            <a:r>
              <a:rPr lang="en-US" baseline="0" dirty="0" err="1"/>
              <a:t>darah</a:t>
            </a:r>
            <a:r>
              <a:rPr lang="en-US" baseline="0" dirty="0"/>
              <a:t> yang </a:t>
            </a:r>
            <a:r>
              <a:rPr lang="en-US" baseline="0" dirty="0" err="1"/>
              <a:t>berjalan</a:t>
            </a:r>
            <a:r>
              <a:rPr lang="en-US" baseline="0" dirty="0"/>
              <a:t> </a:t>
            </a:r>
            <a:r>
              <a:rPr lang="en-US" baseline="0" dirty="0" err="1"/>
              <a:t>lancar</a:t>
            </a:r>
            <a:r>
              <a:rPr lang="en-US" baseline="0" dirty="0"/>
              <a:t>,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hambatan</a:t>
            </a:r>
            <a:r>
              <a:rPr lang="en-US" baseline="0" dirty="0"/>
              <a:t> </a:t>
            </a:r>
            <a:r>
              <a:rPr lang="en-US" baseline="0" dirty="0" err="1"/>
              <a:t>sehingga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batuk-batuk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duplikasi</a:t>
            </a:r>
            <a:r>
              <a:rPr lang="en-US" baseline="0" dirty="0"/>
              <a:t> </a:t>
            </a:r>
            <a:r>
              <a:rPr lang="en-US" baseline="0" dirty="0" err="1"/>
              <a:t>bukan</a:t>
            </a:r>
            <a:r>
              <a:rPr lang="en-US" baseline="0" dirty="0"/>
              <a:t> incoming </a:t>
            </a:r>
            <a:r>
              <a:rPr lang="en-US" baseline="0" dirty="0" err="1"/>
              <a:t>vs</a:t>
            </a:r>
            <a:r>
              <a:rPr lang="en-US" baseline="0" dirty="0"/>
              <a:t> purchasing</a:t>
            </a:r>
          </a:p>
          <a:p>
            <a:r>
              <a:rPr lang="en-US" baseline="0" dirty="0" err="1"/>
              <a:t>Menjelaskan</a:t>
            </a:r>
            <a:r>
              <a:rPr lang="en-US" baseline="0" dirty="0"/>
              <a:t> </a:t>
            </a:r>
            <a:r>
              <a:rPr lang="en-US" baseline="0" dirty="0" err="1"/>
              <a:t>setelah</a:t>
            </a:r>
            <a:r>
              <a:rPr lang="en-US" baseline="0" dirty="0"/>
              <a:t> </a:t>
            </a:r>
            <a:r>
              <a:rPr lang="en-US" baseline="0" dirty="0" err="1"/>
              <a:t>penanganan</a:t>
            </a:r>
            <a:r>
              <a:rPr lang="en-US" baseline="0" dirty="0"/>
              <a:t> order </a:t>
            </a:r>
            <a:r>
              <a:rPr lang="en-US" baseline="0" dirty="0" err="1"/>
              <a:t>apa</a:t>
            </a:r>
            <a:r>
              <a:rPr lang="en-US" baseline="0" dirty="0"/>
              <a:t> ? </a:t>
            </a:r>
            <a:r>
              <a:rPr lang="en-US" baseline="0" dirty="0">
                <a:sym typeface="Wingdings" pitchFamily="2" charset="2"/>
              </a:rPr>
              <a:t> </a:t>
            </a:r>
            <a:r>
              <a:rPr lang="en-US" baseline="0" dirty="0" err="1">
                <a:sym typeface="Wingdings" pitchFamily="2" charset="2"/>
              </a:rPr>
              <a:t>tidak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semua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peserta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sudah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memahami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tentang</a:t>
            </a:r>
            <a:r>
              <a:rPr lang="en-US" baseline="0" dirty="0">
                <a:sym typeface="Wingdings" pitchFamily="2" charset="2"/>
              </a:rPr>
              <a:t> approach </a:t>
            </a:r>
            <a:r>
              <a:rPr lang="en-US" baseline="0" dirty="0" err="1">
                <a:sym typeface="Wingdings" pitchFamily="2" charset="2"/>
              </a:rPr>
              <a:t>bisnis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proses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sentral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sistem</a:t>
            </a:r>
            <a:endParaRPr lang="en-US" baseline="0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Penekanan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baseline="0" dirty="0"/>
              <a:t> </a:t>
            </a:r>
            <a:r>
              <a:rPr lang="en-US" baseline="0" dirty="0">
                <a:sym typeface="Wingdings" pitchFamily="2" charset="2"/>
              </a:rPr>
              <a:t> </a:t>
            </a:r>
            <a:r>
              <a:rPr lang="en-US" baseline="0" dirty="0" err="1">
                <a:sym typeface="Wingdings" pitchFamily="2" charset="2"/>
              </a:rPr>
              <a:t>Penekanan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Harus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kuat</a:t>
            </a:r>
            <a:r>
              <a:rPr lang="en-US" baseline="0" dirty="0">
                <a:sym typeface="Wingdings" pitchFamily="2" charset="2"/>
              </a:rPr>
              <a:t> </a:t>
            </a:r>
            <a:endParaRPr lang="en-US" baseline="0" dirty="0"/>
          </a:p>
          <a:p>
            <a:r>
              <a:rPr lang="en-US" baseline="0" dirty="0"/>
              <a:t>Zero complain </a:t>
            </a:r>
            <a:r>
              <a:rPr lang="en-US" baseline="0" dirty="0" err="1"/>
              <a:t>hubungannya</a:t>
            </a:r>
            <a:r>
              <a:rPr lang="en-US" baseline="0" dirty="0"/>
              <a:t> </a:t>
            </a:r>
            <a:r>
              <a:rPr lang="en-US" baseline="0" dirty="0" err="1"/>
              <a:t>penanganan</a:t>
            </a:r>
            <a:r>
              <a:rPr lang="en-US" baseline="0" dirty="0"/>
              <a:t> complain </a:t>
            </a:r>
            <a:r>
              <a:rPr lang="en-US" baseline="0" dirty="0">
                <a:sym typeface="Wingdings" pitchFamily="2" charset="2"/>
              </a:rPr>
              <a:t> </a:t>
            </a:r>
            <a:r>
              <a:rPr lang="en-US" baseline="0" dirty="0" err="1">
                <a:sym typeface="Wingdings" pitchFamily="2" charset="2"/>
              </a:rPr>
              <a:t>tidak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ada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ada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hubungannya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yang </a:t>
            </a:r>
            <a:r>
              <a:rPr lang="en-US" dirty="0" err="1"/>
              <a:t>bermasalah</a:t>
            </a:r>
            <a:r>
              <a:rPr lang="en-US" dirty="0"/>
              <a:t>, </a:t>
            </a:r>
            <a:r>
              <a:rPr lang="en-US" dirty="0" err="1"/>
              <a:t>ilustrasinya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input </a:t>
            </a:r>
            <a:r>
              <a:rPr lang="en-US" baseline="0" dirty="0" err="1"/>
              <a:t>sampah</a:t>
            </a:r>
            <a:r>
              <a:rPr lang="en-US" baseline="0" dirty="0"/>
              <a:t> </a:t>
            </a:r>
            <a:r>
              <a:rPr lang="en-US" baseline="0" dirty="0" err="1"/>
              <a:t>apa</a:t>
            </a:r>
            <a:r>
              <a:rPr lang="en-US" baseline="0" dirty="0"/>
              <a:t> </a:t>
            </a:r>
            <a:r>
              <a:rPr lang="en-US" baseline="0" dirty="0" err="1"/>
              <a:t>akibatnya</a:t>
            </a:r>
            <a:r>
              <a:rPr lang="en-US" baseline="0" dirty="0"/>
              <a:t> 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9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4213"/>
            <a:ext cx="4954588" cy="3430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3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86F8-EF09-4C61-8255-7F107D004661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5144-58C5-4D46-99EA-6BF48A421C1C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DAC2-A3E8-4136-87F9-88D8BCD1E3FE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8050" y="2895600"/>
            <a:ext cx="8228372" cy="1981200"/>
          </a:xfrm>
          <a:noFill/>
        </p:spPr>
        <p:txBody>
          <a:bodyPr anchor="ctr">
            <a:normAutofit/>
          </a:bodyPr>
          <a:lstStyle>
            <a:lvl1pPr algn="ctr">
              <a:defRPr sz="2800" b="1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89900" y="6492881"/>
            <a:ext cx="1320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1A2A3F6-D882-4108-8115-9FD713D7B4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53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2029-6469-412A-9A98-EFF730F2E74B}" type="datetime1">
              <a:rPr lang="en-US" smtClean="0"/>
              <a:t>8/13/2018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72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B00D-2E56-434F-B2E7-8CBA128EED2E}" type="datetime1">
              <a:rPr lang="en-US" smtClean="0"/>
              <a:t>8/13/2018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20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0" y="1709742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0" y="4589467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40177-140F-4B80-A01A-FB9F257C2303}" type="datetime1">
              <a:rPr lang="en-US" smtClean="0"/>
              <a:t>8/13/2018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42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77008-0002-438A-91FD-1ADD65F34740}" type="datetime1">
              <a:rPr lang="en-US" smtClean="0"/>
              <a:t>8/13/2018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365129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EE6E-7709-4290-A141-FBF19521EC5B}" type="datetime1">
              <a:rPr lang="en-US" smtClean="0"/>
              <a:t>8/13/2018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9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EB14-75ED-4EEA-8B03-0B991E4275DB}" type="datetime1">
              <a:rPr lang="en-US" smtClean="0"/>
              <a:t>8/13/2018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45B5D-11B8-4D12-A4C2-79DFE1691E99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A59F-17B3-4D53-A6E8-0ECDCF749F0E}" type="datetime1">
              <a:rPr lang="en-US" smtClean="0"/>
              <a:t>8/13/2018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70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9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E7EEF-4FF8-4205-AA44-EEBACA2BCD19}" type="datetime1">
              <a:rPr lang="en-US" smtClean="0"/>
              <a:t>8/13/2018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56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9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40424-E9BE-4B53-8749-DAD36A134DE8}" type="datetime1">
              <a:rPr lang="en-US" smtClean="0"/>
              <a:t>8/13/2018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69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75CA-C6BE-45D8-8223-10392E6ED7D9}" type="datetime1">
              <a:rPr lang="en-US" smtClean="0"/>
              <a:t>8/13/2018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90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1D8B-1643-4F0C-BA02-FC051C289F16}" type="datetime1">
              <a:rPr lang="en-US" smtClean="0"/>
              <a:t>8/13/2018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3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6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81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F85E0-22B6-4084-8DF2-7884FFE5ECD1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7158-EACD-4C02-85D2-199018BED638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02F8-BD0E-4721-8442-AF51D8E38ECB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F107-BCB5-441F-879C-989773DF136C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F70A-322C-4EA6-A11B-51BEC3C3E944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039C-7560-4DAF-B333-EFCEA07A205E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DBAA-9D94-41B8-8D56-FE7EBDC0D27B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863E6-2A6C-4C74-BB40-F19C61018436}" type="datetime1">
              <a:rPr lang="en-US" smtClean="0"/>
              <a:t>8/13/2018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C7FFB-823C-47CA-B3C5-FAE7C442FB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0" y="6492877"/>
            <a:ext cx="5867401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Risk Management 1/Rev 02(c) Copyright, Sentral Sistem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Agustus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2018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27FA6-2007-4084-957E-6B6CB448B051}" type="datetime1">
              <a:rPr lang="en-US" smtClean="0"/>
              <a:t>8/13/2018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86D1D-91CD-4E91-B65A-C5996FFFE1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0" y="6492877"/>
            <a:ext cx="5867401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Risk Management 1/Rev 01(c) Copyright, Sentral Sistem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Agustus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2018 </a:t>
            </a:r>
          </a:p>
        </p:txBody>
      </p:sp>
    </p:spTree>
    <p:extLst>
      <p:ext uri="{BB962C8B-B14F-4D97-AF65-F5344CB8AC3E}">
        <p14:creationId xmlns:p14="http://schemas.microsoft.com/office/powerpoint/2010/main" val="255388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../../../Users/Public/Videos/Videos/Video%20change%20paradigma/Change/Exponential.wm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iknow.apb-group.com/wp-content/uploads/2012/09/Contoh-analisis-bowtie.pn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8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audio" Target="../media/audio1.wav"/><Relationship Id="rId4" Type="http://schemas.openxmlformats.org/officeDocument/2006/relationships/slide" Target="slide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slide" Target="slide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54D66F-8C4C-4A93-B5B2-DF0F9D7D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7"/>
            <a:ext cx="9906000" cy="64865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309D6-BE53-42E5-800A-D60887F5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ADEC9-80AD-4BE2-BCBC-312A044AD25A}"/>
              </a:ext>
            </a:extLst>
          </p:cNvPr>
          <p:cNvSpPr/>
          <p:nvPr/>
        </p:nvSpPr>
        <p:spPr>
          <a:xfrm>
            <a:off x="0" y="5943600"/>
            <a:ext cx="99060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65044-E833-4738-B3A3-20DA0F250C3F}"/>
              </a:ext>
            </a:extLst>
          </p:cNvPr>
          <p:cNvSpPr txBox="1"/>
          <p:nvPr/>
        </p:nvSpPr>
        <p:spPr>
          <a:xfrm>
            <a:off x="4024314" y="2222800"/>
            <a:ext cx="52720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>
                <a:ln>
                  <a:solidFill>
                    <a:schemeClr val="bg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RISK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5F840-71A3-4288-9A54-2EB36542CB79}"/>
              </a:ext>
            </a:extLst>
          </p:cNvPr>
          <p:cNvSpPr/>
          <p:nvPr/>
        </p:nvSpPr>
        <p:spPr>
          <a:xfrm>
            <a:off x="1685925" y="4767592"/>
            <a:ext cx="8362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Metode</a:t>
            </a:r>
            <a:r>
              <a:rPr lang="en-US" sz="2800" dirty="0">
                <a:solidFill>
                  <a:schemeClr val="bg1"/>
                </a:solidFill>
              </a:rPr>
              <a:t> Yang </a:t>
            </a:r>
            <a:r>
              <a:rPr lang="en-US" sz="2800" dirty="0" err="1">
                <a:solidFill>
                  <a:schemeClr val="bg1"/>
                </a:solidFill>
              </a:rPr>
              <a:t>Efektif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Dalam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Menerapkan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Risk Management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B3AD17-63A8-4DDE-9907-CE790828F3D0}"/>
              </a:ext>
            </a:extLst>
          </p:cNvPr>
          <p:cNvCxnSpPr/>
          <p:nvPr/>
        </p:nvCxnSpPr>
        <p:spPr>
          <a:xfrm>
            <a:off x="2302565" y="4767591"/>
            <a:ext cx="73112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31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81849" y="6356353"/>
            <a:ext cx="2311400" cy="365125"/>
          </a:xfrm>
        </p:spPr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22" name="Title 1"/>
          <p:cNvSpPr>
            <a:spLocks noGrp="1"/>
          </p:cNvSpPr>
          <p:nvPr>
            <p:ph type="title"/>
          </p:nvPr>
        </p:nvSpPr>
        <p:spPr>
          <a:xfrm>
            <a:off x="247653" y="0"/>
            <a:ext cx="9372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RISIKO ADA DIMANA-MANA  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F37386F-A3F1-40FA-9B5B-E483D987637E}"/>
              </a:ext>
            </a:extLst>
          </p:cNvPr>
          <p:cNvSpPr/>
          <p:nvPr/>
        </p:nvSpPr>
        <p:spPr>
          <a:xfrm>
            <a:off x="660400" y="838201"/>
            <a:ext cx="9220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/>
          <p:cNvSpPr txBox="1"/>
          <p:nvPr/>
        </p:nvSpPr>
        <p:spPr>
          <a:xfrm>
            <a:off x="4344147" y="958840"/>
            <a:ext cx="54793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Bisnis</a:t>
            </a:r>
            <a:r>
              <a:rPr lang="en-US" sz="1500" u="sng" dirty="0"/>
              <a:t>, </a:t>
            </a:r>
            <a:r>
              <a:rPr lang="en-US" sz="1500" u="sng" dirty="0" err="1"/>
              <a:t>Fokus</a:t>
            </a:r>
            <a:r>
              <a:rPr lang="en-US" sz="1500" u="sng" dirty="0"/>
              <a:t> </a:t>
            </a:r>
            <a:r>
              <a:rPr lang="en-US" sz="1500" u="sng" dirty="0" err="1"/>
              <a:t>ke</a:t>
            </a:r>
            <a:r>
              <a:rPr lang="en-US" sz="1500" u="sng" dirty="0"/>
              <a:t> </a:t>
            </a:r>
            <a:r>
              <a:rPr lang="en-US" sz="1500" u="sng" dirty="0" err="1"/>
              <a:t>Sasaran</a:t>
            </a:r>
            <a:r>
              <a:rPr lang="en-US" sz="1500" u="sng" dirty="0"/>
              <a:t> </a:t>
            </a:r>
            <a:r>
              <a:rPr lang="en-US" sz="1500" u="sng" dirty="0" err="1"/>
              <a:t>besar</a:t>
            </a:r>
            <a:r>
              <a:rPr lang="en-US" sz="1500" u="sng" dirty="0"/>
              <a:t> Perusahaan 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Risiko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penetapan</a:t>
            </a:r>
            <a:r>
              <a:rPr lang="en-US" sz="1500" dirty="0"/>
              <a:t> </a:t>
            </a:r>
            <a:r>
              <a:rPr lang="en-US" sz="1500" dirty="0" err="1"/>
              <a:t>strategik</a:t>
            </a:r>
            <a:r>
              <a:rPr lang="en-US" sz="1500" dirty="0"/>
              <a:t>, </a:t>
            </a:r>
            <a:r>
              <a:rPr lang="en-US" sz="1500" dirty="0" err="1"/>
              <a:t>mencegah</a:t>
            </a:r>
            <a:r>
              <a:rPr lang="en-US" sz="1500" dirty="0"/>
              <a:t> </a:t>
            </a:r>
            <a:r>
              <a:rPr lang="en-US" sz="1500" dirty="0" err="1"/>
              <a:t>masalah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penetapan</a:t>
            </a:r>
            <a:r>
              <a:rPr lang="en-US" sz="1500" dirty="0"/>
              <a:t> </a:t>
            </a:r>
            <a:r>
              <a:rPr lang="en-US" sz="1500" dirty="0" err="1"/>
              <a:t>kebijakan</a:t>
            </a:r>
            <a:r>
              <a:rPr lang="en-US" sz="1500" dirty="0"/>
              <a:t> </a:t>
            </a:r>
            <a:r>
              <a:rPr lang="en-US" sz="1500" dirty="0" err="1"/>
              <a:t>bisnis</a:t>
            </a:r>
            <a:r>
              <a:rPr lang="en-US" sz="15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Risiko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mengeksekusi</a:t>
            </a:r>
            <a:r>
              <a:rPr lang="en-US" sz="1500" dirty="0"/>
              <a:t> </a:t>
            </a:r>
            <a:r>
              <a:rPr lang="en-US" sz="1500" dirty="0" err="1"/>
              <a:t>strategik</a:t>
            </a:r>
            <a:r>
              <a:rPr lang="en-US" sz="1500" dirty="0"/>
              <a:t> (Project Management), </a:t>
            </a:r>
            <a:r>
              <a:rPr lang="en-US" sz="1500" dirty="0" err="1"/>
              <a:t>mencegah</a:t>
            </a:r>
            <a:r>
              <a:rPr lang="en-US" sz="1500" dirty="0"/>
              <a:t> </a:t>
            </a:r>
            <a:r>
              <a:rPr lang="en-US" sz="1500" dirty="0" err="1"/>
              <a:t>masalah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tahapan</a:t>
            </a:r>
            <a:r>
              <a:rPr lang="en-US" sz="1500" dirty="0"/>
              <a:t> </a:t>
            </a:r>
            <a:r>
              <a:rPr lang="en-US" sz="1500" dirty="0" err="1"/>
              <a:t>eksekusi</a:t>
            </a:r>
            <a:r>
              <a:rPr lang="en-US" sz="1500" dirty="0"/>
              <a:t> </a:t>
            </a:r>
            <a:r>
              <a:rPr lang="en-US" sz="1500" dirty="0" err="1"/>
              <a:t>strategik</a:t>
            </a:r>
            <a:r>
              <a:rPr lang="en-US" sz="15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Dampak</a:t>
            </a:r>
            <a:r>
              <a:rPr lang="en-US" sz="1500" dirty="0"/>
              <a:t> </a:t>
            </a:r>
            <a:r>
              <a:rPr lang="en-US" sz="1500" dirty="0" err="1"/>
              <a:t>isu</a:t>
            </a:r>
            <a:r>
              <a:rPr lang="en-US" sz="1500" dirty="0"/>
              <a:t> internal/ external, </a:t>
            </a:r>
            <a:r>
              <a:rPr lang="en-US" sz="1500" dirty="0" err="1"/>
              <a:t>tuntutan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harapan</a:t>
            </a:r>
            <a:r>
              <a:rPr lang="en-US" sz="1500" dirty="0"/>
              <a:t> </a:t>
            </a:r>
            <a:r>
              <a:rPr lang="en-US" sz="1500" dirty="0" err="1"/>
              <a:t>dari</a:t>
            </a:r>
            <a:r>
              <a:rPr lang="en-US" sz="1500" dirty="0"/>
              <a:t> </a:t>
            </a:r>
            <a:r>
              <a:rPr lang="en-US" sz="1500" dirty="0" err="1"/>
              <a:t>pihak</a:t>
            </a:r>
            <a:r>
              <a:rPr lang="en-US" sz="1500" dirty="0"/>
              <a:t> </a:t>
            </a:r>
            <a:r>
              <a:rPr lang="en-US" sz="1500" dirty="0" err="1"/>
              <a:t>terkait</a:t>
            </a:r>
            <a:r>
              <a:rPr lang="en-US" sz="1500" dirty="0"/>
              <a:t> </a:t>
            </a:r>
            <a:r>
              <a:rPr lang="en-US" sz="1500" dirty="0" err="1"/>
              <a:t>terhadap</a:t>
            </a:r>
            <a:r>
              <a:rPr lang="en-US" sz="1500" dirty="0"/>
              <a:t> </a:t>
            </a:r>
            <a:r>
              <a:rPr lang="en-US" sz="1500" dirty="0" err="1"/>
              <a:t>perusahaan</a:t>
            </a:r>
            <a:r>
              <a:rPr lang="en-US" sz="1500" dirty="0"/>
              <a:t>  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4349751" y="2789872"/>
            <a:ext cx="541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operasi</a:t>
            </a:r>
            <a:r>
              <a:rPr lang="en-US" sz="1500" u="sng" dirty="0"/>
              <a:t>, </a:t>
            </a:r>
            <a:r>
              <a:rPr lang="en-US" sz="1500" u="sng" dirty="0" err="1"/>
              <a:t>fokus</a:t>
            </a:r>
            <a:r>
              <a:rPr lang="en-US" sz="1500" u="sng" dirty="0"/>
              <a:t> </a:t>
            </a:r>
            <a:r>
              <a:rPr lang="en-US" sz="1500" u="sng" dirty="0" err="1"/>
              <a:t>untuk</a:t>
            </a:r>
            <a:r>
              <a:rPr lang="en-US" sz="1500" u="sng" dirty="0"/>
              <a:t> </a:t>
            </a:r>
            <a:r>
              <a:rPr lang="en-US" sz="1500" u="sng" dirty="0" err="1"/>
              <a:t>menciptakan</a:t>
            </a:r>
            <a:r>
              <a:rPr lang="en-US" sz="1500" u="sng" dirty="0"/>
              <a:t> operational excellent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Risiko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, </a:t>
            </a:r>
            <a:r>
              <a:rPr lang="en-US" sz="1500" dirty="0" err="1"/>
              <a:t>mencegah</a:t>
            </a:r>
            <a:r>
              <a:rPr lang="en-US" sz="1500" dirty="0"/>
              <a:t> </a:t>
            </a:r>
            <a:r>
              <a:rPr lang="en-US" sz="1500" dirty="0" err="1"/>
              <a:t>masalah</a:t>
            </a:r>
            <a:r>
              <a:rPr lang="en-US" sz="1500" dirty="0"/>
              <a:t> </a:t>
            </a:r>
            <a:r>
              <a:rPr lang="en-US" sz="1500" dirty="0" err="1"/>
              <a:t>di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, </a:t>
            </a:r>
          </a:p>
          <a:p>
            <a:pPr marL="515938" lvl="1" indent="-171450">
              <a:buFont typeface="Arial" pitchFamily="34" charset="0"/>
              <a:buChar char="•"/>
            </a:pPr>
            <a:r>
              <a:rPr lang="en-US" sz="1500" b="1" dirty="0">
                <a:solidFill>
                  <a:srgbClr val="FF0000"/>
                </a:solidFill>
              </a:rPr>
              <a:t>Business Process and Risk Process : SIPOCORR (Supplier-Input-Process-Output-Customer-Objectives-Risk-Reference).  Combination process approach + risk, (originality of Sentral Sistem approach)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349750" y="4421188"/>
            <a:ext cx="5562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Spesifik</a:t>
            </a:r>
            <a:r>
              <a:rPr lang="en-US" sz="1500" u="sng" dirty="0"/>
              <a:t>  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500" dirty="0"/>
              <a:t>Quality Risk, HSE Risk, Environmental Risk, Fraud, Security Risk (Asset, Information),  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4273552" y="5440377"/>
            <a:ext cx="5714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akibat</a:t>
            </a:r>
            <a:r>
              <a:rPr lang="en-US" sz="1500" u="sng" dirty="0"/>
              <a:t> </a:t>
            </a:r>
            <a:r>
              <a:rPr lang="en-US" sz="1500" u="sng" dirty="0" err="1"/>
              <a:t>adanya</a:t>
            </a:r>
            <a:r>
              <a:rPr lang="en-US" sz="1500" u="sng" dirty="0"/>
              <a:t> </a:t>
            </a:r>
            <a:r>
              <a:rPr lang="en-US" sz="1500" u="sng" dirty="0" err="1"/>
              <a:t>perubahan</a:t>
            </a:r>
            <a:r>
              <a:rPr lang="en-US" sz="1500" u="sng" dirty="0"/>
              <a:t>  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Risiko</a:t>
            </a:r>
            <a:r>
              <a:rPr lang="en-US" sz="1500" dirty="0"/>
              <a:t> </a:t>
            </a:r>
            <a:r>
              <a:rPr lang="en-US" sz="1500" dirty="0" err="1"/>
              <a:t>akibat</a:t>
            </a:r>
            <a:r>
              <a:rPr lang="en-US" sz="1500" dirty="0"/>
              <a:t> </a:t>
            </a:r>
            <a:r>
              <a:rPr lang="en-US" sz="1500" dirty="0" err="1"/>
              <a:t>adanya</a:t>
            </a:r>
            <a:r>
              <a:rPr lang="en-US" sz="1500" dirty="0"/>
              <a:t> </a:t>
            </a:r>
            <a:r>
              <a:rPr lang="en-US" sz="1500" dirty="0" err="1"/>
              <a:t>perubahan</a:t>
            </a:r>
            <a:r>
              <a:rPr lang="en-US" sz="1500" dirty="0"/>
              <a:t> internal, external   </a:t>
            </a:r>
          </a:p>
          <a:p>
            <a:pPr marL="627063" lvl="1" indent="-169863">
              <a:buFont typeface="Arial" pitchFamily="34" charset="0"/>
              <a:buChar char="•"/>
            </a:pPr>
            <a:r>
              <a:rPr lang="en-US" sz="1500" dirty="0"/>
              <a:t>Monitor </a:t>
            </a:r>
            <a:r>
              <a:rPr lang="en-US" sz="1500" dirty="0" err="1"/>
              <a:t>perubahan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dampaknya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operasional</a:t>
            </a:r>
            <a:r>
              <a:rPr lang="en-US" sz="1500" dirty="0"/>
              <a:t> </a:t>
            </a:r>
            <a:r>
              <a:rPr lang="en-US" sz="1500" dirty="0" err="1"/>
              <a:t>hari</a:t>
            </a:r>
            <a:r>
              <a:rPr lang="en-US" sz="1500" dirty="0"/>
              <a:t> </a:t>
            </a:r>
            <a:r>
              <a:rPr lang="en-US" sz="1500" dirty="0" err="1"/>
              <a:t>ini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dimasa</a:t>
            </a:r>
            <a:r>
              <a:rPr lang="en-US" sz="1500" dirty="0"/>
              <a:t> </a:t>
            </a:r>
            <a:r>
              <a:rPr lang="en-US" sz="1500" dirty="0" err="1"/>
              <a:t>depan</a:t>
            </a:r>
            <a:r>
              <a:rPr lang="en-US" sz="1500" dirty="0"/>
              <a:t> </a:t>
            </a:r>
          </a:p>
        </p:txBody>
      </p:sp>
      <p:cxnSp>
        <p:nvCxnSpPr>
          <p:cNvPr id="231" name="Straight Connector 230"/>
          <p:cNvCxnSpPr/>
          <p:nvPr/>
        </p:nvCxnSpPr>
        <p:spPr>
          <a:xfrm>
            <a:off x="4349749" y="2667000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273549" y="4344988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273549" y="5410200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 l="16719"/>
          <a:stretch>
            <a:fillRect/>
          </a:stretch>
        </p:blipFill>
        <p:spPr bwMode="auto">
          <a:xfrm>
            <a:off x="82552" y="1981200"/>
            <a:ext cx="361232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330200" y="1447800"/>
            <a:ext cx="118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Event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1092200" y="1981134"/>
            <a:ext cx="457200" cy="17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93950" y="990601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Risk </a:t>
            </a:r>
            <a:r>
              <a:rPr lang="en-US" sz="1400" dirty="0" err="1"/>
              <a:t>Manajemen</a:t>
            </a:r>
            <a:r>
              <a:rPr lang="en-US" sz="1400" dirty="0"/>
              <a:t>  </a:t>
            </a:r>
          </a:p>
          <a:p>
            <a:r>
              <a:rPr lang="en-US" sz="1400" b="1" dirty="0" err="1"/>
              <a:t>Menciptakan</a:t>
            </a:r>
            <a:r>
              <a:rPr lang="en-US" sz="1400" b="1" dirty="0"/>
              <a:t> filter  </a:t>
            </a:r>
          </a:p>
          <a:p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mencegah</a:t>
            </a:r>
            <a:r>
              <a:rPr lang="en-US" sz="1400" dirty="0"/>
              <a:t> </a:t>
            </a:r>
          </a:p>
          <a:p>
            <a:r>
              <a:rPr lang="en-US" sz="1400" dirty="0"/>
              <a:t>risk event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2838450" y="2285934"/>
            <a:ext cx="762000" cy="17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391400" y="6324600"/>
            <a:ext cx="2311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17927A2D-30FE-4CB8-829E-05ECE0CB3799}" type="slidenum">
              <a:rPr lang="en-US" altLang="en-US" sz="1200" smtClean="0">
                <a:solidFill>
                  <a:srgbClr val="898989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12750" y="4148138"/>
            <a:ext cx="90805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5300" y="1328738"/>
            <a:ext cx="1651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46300" y="1290638"/>
            <a:ext cx="0" cy="2819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146300" y="4148138"/>
            <a:ext cx="14859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632200" y="2700338"/>
            <a:ext cx="894292" cy="14478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526493" y="2700338"/>
            <a:ext cx="137583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902327" y="1328738"/>
            <a:ext cx="665560" cy="1371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567887" y="1328738"/>
            <a:ext cx="284281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146300" y="4887913"/>
            <a:ext cx="1485900" cy="4762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632200" y="4892675"/>
            <a:ext cx="2930525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562725" y="4889503"/>
            <a:ext cx="2930525" cy="3175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46300" y="1023938"/>
            <a:ext cx="0" cy="5181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632200" y="1023938"/>
            <a:ext cx="0" cy="5181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562725" y="1023938"/>
            <a:ext cx="0" cy="5181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5" name="TextBox 58"/>
          <p:cNvSpPr txBox="1">
            <a:spLocks noChangeArrowheads="1"/>
          </p:cNvSpPr>
          <p:nvPr/>
        </p:nvSpPr>
        <p:spPr bwMode="auto">
          <a:xfrm>
            <a:off x="412751" y="1444626"/>
            <a:ext cx="1056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Operasi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</a:rPr>
              <a:t>Normal </a:t>
            </a:r>
          </a:p>
        </p:txBody>
      </p:sp>
      <p:sp>
        <p:nvSpPr>
          <p:cNvPr id="61" name="Explosion 1 60"/>
          <p:cNvSpPr/>
          <p:nvPr/>
        </p:nvSpPr>
        <p:spPr>
          <a:xfrm>
            <a:off x="1709475" y="976313"/>
            <a:ext cx="849577" cy="76200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Line Callout 1 61"/>
          <p:cNvSpPr/>
          <p:nvPr/>
        </p:nvSpPr>
        <p:spPr>
          <a:xfrm flipH="1">
            <a:off x="412750" y="422275"/>
            <a:ext cx="866775" cy="533400"/>
          </a:xfrm>
          <a:prstGeom prst="borderCallout1">
            <a:avLst>
              <a:gd name="adj1" fmla="val 18750"/>
              <a:gd name="adj2" fmla="val -8333"/>
              <a:gd name="adj3" fmla="val 117857"/>
              <a:gd name="adj4" fmla="val -78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 err="1"/>
              <a:t>Gangguan</a:t>
            </a:r>
            <a:r>
              <a:rPr lang="en-US" sz="1100" dirty="0"/>
              <a:t> </a:t>
            </a:r>
            <a:r>
              <a:rPr lang="en-US" sz="1100" dirty="0" err="1"/>
              <a:t>besar</a:t>
            </a:r>
            <a:endParaRPr lang="en-US" sz="1100" dirty="0"/>
          </a:p>
        </p:txBody>
      </p:sp>
      <p:sp>
        <p:nvSpPr>
          <p:cNvPr id="22548" name="TextBox 62"/>
          <p:cNvSpPr txBox="1">
            <a:spLocks noChangeArrowheads="1"/>
          </p:cNvSpPr>
          <p:nvPr/>
        </p:nvSpPr>
        <p:spPr bwMode="auto">
          <a:xfrm>
            <a:off x="2299363" y="5029201"/>
            <a:ext cx="10903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Tindakan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Emergensi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2105025" y="5730875"/>
            <a:ext cx="1485900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590925" y="5730875"/>
            <a:ext cx="2930525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53" name="TextBox 73"/>
          <p:cNvSpPr txBox="1">
            <a:spLocks noChangeArrowheads="1"/>
          </p:cNvSpPr>
          <p:nvPr/>
        </p:nvSpPr>
        <p:spPr bwMode="auto">
          <a:xfrm>
            <a:off x="2448985" y="5840415"/>
            <a:ext cx="811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Insiden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2554" name="TextBox 74"/>
          <p:cNvSpPr txBox="1">
            <a:spLocks noChangeArrowheads="1"/>
          </p:cNvSpPr>
          <p:nvPr/>
        </p:nvSpPr>
        <p:spPr bwMode="auto">
          <a:xfrm>
            <a:off x="3797300" y="5867401"/>
            <a:ext cx="24529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Penanganan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setelah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Insiden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22555" name="TextBox 75"/>
          <p:cNvSpPr txBox="1">
            <a:spLocks noChangeArrowheads="1"/>
          </p:cNvSpPr>
          <p:nvPr/>
        </p:nvSpPr>
        <p:spPr bwMode="auto">
          <a:xfrm>
            <a:off x="3714752" y="4953000"/>
            <a:ext cx="272414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</a:rPr>
              <a:t>Business Recovery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</a:rPr>
              <a:t>(Target </a:t>
            </a:r>
            <a:r>
              <a:rPr lang="en-US" sz="1400" dirty="0" err="1">
                <a:latin typeface="Arial" panose="020B0604020202020204" pitchFamily="34" charset="0"/>
              </a:rPr>
              <a:t>waktu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operasional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kembali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ke</a:t>
            </a:r>
            <a:r>
              <a:rPr lang="en-US" sz="1400" dirty="0">
                <a:latin typeface="Arial" panose="020B0604020202020204" pitchFamily="34" charset="0"/>
              </a:rPr>
              <a:t> normal) </a:t>
            </a:r>
          </a:p>
        </p:txBody>
      </p:sp>
      <p:sp>
        <p:nvSpPr>
          <p:cNvPr id="22556" name="TextBox 78"/>
          <p:cNvSpPr txBox="1">
            <a:spLocks noChangeArrowheads="1"/>
          </p:cNvSpPr>
          <p:nvPr/>
        </p:nvSpPr>
        <p:spPr bwMode="auto">
          <a:xfrm>
            <a:off x="6851650" y="5014915"/>
            <a:ext cx="1981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Operasional</a:t>
            </a:r>
            <a:r>
              <a:rPr lang="en-US" sz="1400" dirty="0">
                <a:latin typeface="Arial" panose="020B0604020202020204" pitchFamily="34" charset="0"/>
              </a:rPr>
              <a:t> normal </a:t>
            </a:r>
            <a:r>
              <a:rPr lang="en-US" sz="1400" dirty="0" err="1">
                <a:latin typeface="Arial" panose="020B0604020202020204" pitchFamily="34" charset="0"/>
              </a:rPr>
              <a:t>kembali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2146300" y="755650"/>
            <a:ext cx="441642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558" name="TextBox 81"/>
          <p:cNvSpPr txBox="1">
            <a:spLocks noChangeArrowheads="1"/>
          </p:cNvSpPr>
          <p:nvPr/>
        </p:nvSpPr>
        <p:spPr bwMode="auto">
          <a:xfrm>
            <a:off x="2576249" y="381003"/>
            <a:ext cx="3862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Batasan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maksimum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lamanya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gangguan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5993474" y="2690813"/>
            <a:ext cx="569251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560" name="TextBox 91"/>
          <p:cNvSpPr txBox="1">
            <a:spLocks noChangeArrowheads="1"/>
          </p:cNvSpPr>
          <p:nvPr/>
        </p:nvSpPr>
        <p:spPr bwMode="auto">
          <a:xfrm>
            <a:off x="5656397" y="2817815"/>
            <a:ext cx="18556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Pengembalian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ke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kondisi</a:t>
            </a:r>
            <a:r>
              <a:rPr lang="en-US" sz="1400" dirty="0">
                <a:latin typeface="Arial" panose="020B0604020202020204" pitchFamily="34" charset="0"/>
              </a:rPr>
              <a:t> normal </a:t>
            </a:r>
          </a:p>
        </p:txBody>
      </p:sp>
    </p:spTree>
    <p:extLst>
      <p:ext uri="{BB962C8B-B14F-4D97-AF65-F5344CB8AC3E}">
        <p14:creationId xmlns:p14="http://schemas.microsoft.com/office/powerpoint/2010/main" val="98892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62725" y="6492881"/>
            <a:ext cx="1733550" cy="365125"/>
          </a:xfrm>
        </p:spPr>
        <p:txBody>
          <a:bodyPr/>
          <a:lstStyle/>
          <a:p>
            <a:fld id="{51A2A3F6-D882-4108-8115-9FD713D7B42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F4482-E898-48D0-9932-DE11A86B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" y="605773"/>
            <a:ext cx="9906000" cy="56596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A29E2B-B45C-44FD-921B-E0067314DF62}"/>
              </a:ext>
            </a:extLst>
          </p:cNvPr>
          <p:cNvSpPr/>
          <p:nvPr/>
        </p:nvSpPr>
        <p:spPr>
          <a:xfrm>
            <a:off x="11723" y="605769"/>
            <a:ext cx="5801186" cy="5643726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2" y="1676400"/>
            <a:ext cx="5481408" cy="1981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 ITU  </a:t>
            </a:r>
            <a:br>
              <a:rPr lang="en-US" sz="4400" b="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9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risIko</a:t>
            </a:r>
            <a:r>
              <a:rPr lang="en-US" sz="89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8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?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/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302560"/>
            <a:ext cx="6686550" cy="764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Problem versus Risk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248400"/>
            <a:ext cx="990600" cy="401638"/>
          </a:xfrm>
        </p:spPr>
        <p:txBody>
          <a:bodyPr/>
          <a:lstStyle/>
          <a:p>
            <a:fld id="{7589D4B7-21C6-42E7-8889-C9226445732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188" y="1295402"/>
            <a:ext cx="373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Problem/</a:t>
            </a:r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Krisis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masa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lalu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0588" y="1295402"/>
            <a:ext cx="4900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Berdampak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masa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depan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252929" name="Picture 1" descr="E:\RIZAL DESIGN\CRMS\Presentation Template\ISO 31000 Fundamental\Other\Table-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6380" y="2886052"/>
            <a:ext cx="6468415" cy="2872581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6E33E-CB8C-4F61-B86F-4AE21524564E}"/>
              </a:ext>
            </a:extLst>
          </p:cNvPr>
          <p:cNvSpPr/>
          <p:nvPr/>
        </p:nvSpPr>
        <p:spPr>
          <a:xfrm>
            <a:off x="273268" y="913093"/>
            <a:ext cx="73152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333AE-C0B6-409A-BD28-117EE5323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26" y="236743"/>
            <a:ext cx="1820874" cy="664488"/>
          </a:xfrm>
          <a:prstGeom prst="rect">
            <a:avLst/>
          </a:prstGeom>
        </p:spPr>
      </p:pic>
    </p:spTree>
    <p:extLst/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7" y="-76200"/>
            <a:ext cx="8543925" cy="1325563"/>
          </a:xfrm>
        </p:spPr>
        <p:txBody>
          <a:bodyPr>
            <a:normAutofit/>
          </a:bodyPr>
          <a:lstStyle/>
          <a:p>
            <a:pPr algn="l"/>
            <a:r>
              <a:rPr lang="en-US" sz="3600" u="sng" dirty="0" err="1"/>
              <a:t>Masalah</a:t>
            </a:r>
            <a:r>
              <a:rPr lang="en-US" sz="3600" u="sng" dirty="0"/>
              <a:t>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3" y="914400"/>
            <a:ext cx="8543925" cy="6127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TERJADI SAAT INI SEBAGAI DAMPAK DARI KEPUTUSAN KITA MASA LALU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316" y="1905000"/>
            <a:ext cx="1710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FAKTA </a:t>
            </a:r>
            <a:r>
              <a:rPr lang="en-US" sz="1400" b="1" dirty="0" err="1"/>
              <a:t>di</a:t>
            </a:r>
            <a:r>
              <a:rPr lang="en-US" sz="1400" b="1" dirty="0"/>
              <a:t> </a:t>
            </a:r>
            <a:r>
              <a:rPr lang="en-US" sz="1400" b="1" dirty="0" err="1"/>
              <a:t>tahun</a:t>
            </a:r>
            <a:r>
              <a:rPr lang="en-US" sz="1400" b="1" dirty="0"/>
              <a:t> 2003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2438398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, </a:t>
            </a:r>
            <a:r>
              <a:rPr lang="en-US" sz="1600" dirty="0" err="1"/>
              <a:t>kamera</a:t>
            </a:r>
            <a:r>
              <a:rPr lang="en-US" sz="1600" dirty="0"/>
              <a:t> digital, </a:t>
            </a:r>
            <a:r>
              <a:rPr lang="en-US" sz="1600" dirty="0" err="1"/>
              <a:t>ancaman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  <a:r>
              <a:rPr lang="en-US" sz="1600" dirty="0" err="1"/>
              <a:t>cuci</a:t>
            </a:r>
            <a:r>
              <a:rPr lang="en-US" sz="1600" dirty="0"/>
              <a:t> </a:t>
            </a:r>
            <a:r>
              <a:rPr lang="en-US" sz="1600" dirty="0" err="1"/>
              <a:t>cetak</a:t>
            </a:r>
            <a:r>
              <a:rPr lang="en-US" sz="1600" dirty="0"/>
              <a:t> </a:t>
            </a:r>
            <a:r>
              <a:rPr lang="en-US" sz="1600" dirty="0" err="1"/>
              <a:t>foto</a:t>
            </a:r>
            <a:r>
              <a:rPr lang="en-US" sz="1600" dirty="0"/>
              <a:t> 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943600" y="2533704"/>
            <a:ext cx="1295400" cy="457200"/>
          </a:xfrm>
          <a:prstGeom prst="rightArrow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3886200" y="1905000"/>
            <a:ext cx="2011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Tindakan</a:t>
            </a:r>
            <a:r>
              <a:rPr lang="en-US" sz="1400" b="1" dirty="0"/>
              <a:t> </a:t>
            </a:r>
            <a:r>
              <a:rPr lang="en-US" sz="1400" b="1" dirty="0" err="1"/>
              <a:t>di</a:t>
            </a:r>
            <a:r>
              <a:rPr lang="en-US" sz="1400" b="1" dirty="0"/>
              <a:t> </a:t>
            </a:r>
            <a:r>
              <a:rPr lang="en-US" sz="1400" b="1" dirty="0" err="1"/>
              <a:t>tahun</a:t>
            </a:r>
            <a:r>
              <a:rPr lang="en-US" sz="1400" b="1" dirty="0"/>
              <a:t> 2003  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4391849" y="3475855"/>
            <a:ext cx="4171890" cy="158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0801" y="1390704"/>
            <a:ext cx="1400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MASA LALU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6750" y="1371594"/>
            <a:ext cx="2144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HARI INI (Problem)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04803" y="1828794"/>
            <a:ext cx="9448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05200" y="2285995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tindakan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untung</a:t>
            </a:r>
            <a:r>
              <a:rPr lang="en-US" sz="1600" dirty="0"/>
              <a:t>, </a:t>
            </a:r>
            <a:r>
              <a:rPr lang="en-US" sz="1600" dirty="0" err="1"/>
              <a:t>keuntungan</a:t>
            </a:r>
            <a:r>
              <a:rPr lang="en-US" sz="1600" dirty="0"/>
              <a:t>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meningkat</a:t>
            </a:r>
            <a:r>
              <a:rPr lang="en-US" sz="1600" dirty="0"/>
              <a:t>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86600" y="2463222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Penurunan</a:t>
            </a:r>
            <a:r>
              <a:rPr lang="en-US" sz="1600" dirty="0"/>
              <a:t> </a:t>
            </a:r>
            <a:r>
              <a:rPr lang="en-US" sz="1600" dirty="0" err="1"/>
              <a:t>tajam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r>
              <a:rPr lang="en-US" sz="1600" dirty="0"/>
              <a:t> 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895600" y="2609904"/>
            <a:ext cx="685800" cy="381000"/>
          </a:xfrm>
          <a:prstGeom prst="rightArrow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381001" y="3962394"/>
            <a:ext cx="2343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Gap </a:t>
            </a:r>
            <a:r>
              <a:rPr lang="en-US" sz="1600" dirty="0" err="1"/>
              <a:t>Generasi</a:t>
            </a:r>
            <a:r>
              <a:rPr lang="en-US" sz="1600" dirty="0"/>
              <a:t>,</a:t>
            </a:r>
          </a:p>
          <a:p>
            <a:pPr algn="ctr"/>
            <a:r>
              <a:rPr lang="en-US" sz="1600" dirty="0"/>
              <a:t>Senior </a:t>
            </a:r>
            <a:r>
              <a:rPr lang="en-US" sz="1600" dirty="0" err="1"/>
              <a:t>vs</a:t>
            </a:r>
            <a:r>
              <a:rPr lang="en-US" sz="1600" dirty="0"/>
              <a:t> Junior, </a:t>
            </a:r>
          </a:p>
          <a:p>
            <a:pPr algn="ctr"/>
            <a:r>
              <a:rPr lang="en-US" sz="1600" dirty="0"/>
              <a:t>Senior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pengetahuan</a:t>
            </a:r>
            <a:r>
              <a:rPr lang="en-US" sz="1600" dirty="0"/>
              <a:t> yang </a:t>
            </a:r>
            <a:r>
              <a:rPr lang="en-US" sz="1600" dirty="0" err="1"/>
              <a:t>baik</a:t>
            </a:r>
            <a:r>
              <a:rPr lang="en-US" sz="1600" dirty="0"/>
              <a:t>, </a:t>
            </a:r>
            <a:r>
              <a:rPr lang="en-US" sz="1600" dirty="0" err="1"/>
              <a:t>tapi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pensiun</a:t>
            </a:r>
            <a:r>
              <a:rPr lang="en-US" sz="1600" dirty="0"/>
              <a:t> 3 </a:t>
            </a:r>
            <a:r>
              <a:rPr lang="en-US" sz="1600" dirty="0" err="1"/>
              <a:t>tahun</a:t>
            </a:r>
            <a:r>
              <a:rPr lang="en-US" sz="1600" dirty="0"/>
              <a:t> </a:t>
            </a:r>
            <a:r>
              <a:rPr lang="en-US" sz="1600" dirty="0" err="1"/>
              <a:t>lagi</a:t>
            </a:r>
            <a:r>
              <a:rPr lang="en-US" sz="16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49652" y="4190997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tindakan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sekarang</a:t>
            </a:r>
            <a:r>
              <a:rPr lang="en-US" sz="1600" dirty="0"/>
              <a:t>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895600" y="4438704"/>
            <a:ext cx="685800" cy="381000"/>
          </a:xfrm>
          <a:prstGeom prst="rightArrow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7086603" y="430964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Muncul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Junior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siap</a:t>
            </a:r>
            <a:r>
              <a:rPr lang="en-US" sz="1600" dirty="0"/>
              <a:t> 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6019800" y="4438704"/>
            <a:ext cx="1066800" cy="457200"/>
          </a:xfrm>
          <a:prstGeom prst="rightArrow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04803" y="3657594"/>
            <a:ext cx="9372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6"/>
          <p:cNvSpPr txBox="1">
            <a:spLocks/>
          </p:cNvSpPr>
          <p:nvPr/>
        </p:nvSpPr>
        <p:spPr>
          <a:xfrm>
            <a:off x="609600" y="5638794"/>
            <a:ext cx="8966200" cy="612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Jika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masalah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terjadi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perusahaan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harus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menjalakan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tata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kelola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masalah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(corrective action);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cepat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menyelesaikan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masalah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terhadap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akar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masalah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mencegah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masalah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terulang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3" y="1371594"/>
            <a:ext cx="9448800" cy="419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543802" y="1905000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2005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04803" y="2209794"/>
            <a:ext cx="9448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0400" y="3733797"/>
            <a:ext cx="1688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Fakta</a:t>
            </a:r>
            <a:r>
              <a:rPr lang="en-US" sz="1400" b="1" dirty="0"/>
              <a:t> </a:t>
            </a:r>
            <a:r>
              <a:rPr lang="en-US" sz="1400" b="1" dirty="0" err="1"/>
              <a:t>di</a:t>
            </a:r>
            <a:r>
              <a:rPr lang="en-US" sz="1400" b="1" dirty="0"/>
              <a:t> </a:t>
            </a:r>
            <a:r>
              <a:rPr lang="en-US" sz="1400" b="1" dirty="0" err="1"/>
              <a:t>tahun</a:t>
            </a:r>
            <a:r>
              <a:rPr lang="en-US" sz="1400" b="1" dirty="0"/>
              <a:t> 2010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27501" y="3733797"/>
            <a:ext cx="1493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Tindakan</a:t>
            </a:r>
            <a:r>
              <a:rPr lang="en-US" sz="1400" b="1" dirty="0"/>
              <a:t> </a:t>
            </a:r>
            <a:r>
              <a:rPr lang="en-US" sz="1400" b="1" dirty="0" err="1"/>
              <a:t>di</a:t>
            </a:r>
            <a:r>
              <a:rPr lang="en-US" sz="1400" b="1" dirty="0"/>
              <a:t> 2010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29500" y="3733797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Action in 2013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1" y="6"/>
            <a:ext cx="8543925" cy="1325563"/>
          </a:xfrm>
        </p:spPr>
        <p:txBody>
          <a:bodyPr/>
          <a:lstStyle/>
          <a:p>
            <a:pPr algn="l"/>
            <a:r>
              <a:rPr lang="en-US" dirty="0" err="1"/>
              <a:t>Masalah</a:t>
            </a:r>
            <a:r>
              <a:rPr lang="en-US" dirty="0"/>
              <a:t>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3" y="1371606"/>
            <a:ext cx="8959847" cy="612775"/>
          </a:xfrm>
        </p:spPr>
        <p:txBody>
          <a:bodyPr>
            <a:normAutofit/>
          </a:bodyPr>
          <a:lstStyle/>
          <a:p>
            <a:r>
              <a:rPr lang="en-US" sz="2000" dirty="0" err="1"/>
              <a:t>Coba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analisa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masa</a:t>
            </a:r>
            <a:r>
              <a:rPr lang="en-US" sz="2000" dirty="0"/>
              <a:t> </a:t>
            </a:r>
            <a:r>
              <a:rPr lang="en-US" sz="2000" dirty="0" err="1"/>
              <a:t>lalu</a:t>
            </a:r>
            <a:r>
              <a:rPr lang="en-US" sz="2000" dirty="0"/>
              <a:t> yang </a:t>
            </a:r>
            <a:r>
              <a:rPr lang="en-US" sz="2000" dirty="0" err="1"/>
              <a:t>berdampak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hari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2753" y="2664026"/>
            <a:ext cx="2724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Fakta</a:t>
            </a:r>
            <a:r>
              <a:rPr lang="en-US" u="sng" dirty="0"/>
              <a:t> </a:t>
            </a:r>
            <a:r>
              <a:rPr lang="en-US" u="sng" dirty="0" err="1"/>
              <a:t>berdasarkan</a:t>
            </a:r>
            <a:r>
              <a:rPr lang="en-US" u="sng" dirty="0"/>
              <a:t> data </a:t>
            </a:r>
            <a:r>
              <a:rPr lang="en-US" u="sng" dirty="0" err="1"/>
              <a:t>analisis</a:t>
            </a:r>
            <a:r>
              <a:rPr lang="en-US" u="sng" dirty="0"/>
              <a:t> </a:t>
            </a:r>
            <a:r>
              <a:rPr lang="en-US" u="sng" dirty="0" err="1"/>
              <a:t>di</a:t>
            </a:r>
            <a:r>
              <a:rPr lang="en-US" u="sng" dirty="0"/>
              <a:t> </a:t>
            </a:r>
            <a:r>
              <a:rPr lang="en-US" u="sng" dirty="0" err="1"/>
              <a:t>tahun</a:t>
            </a:r>
            <a:r>
              <a:rPr lang="en-US" u="sng" dirty="0"/>
              <a:t> 2010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51" y="3429000"/>
            <a:ext cx="2895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,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 </a:t>
            </a:r>
            <a:r>
              <a:rPr lang="en-US" dirty="0" err="1"/>
              <a:t>otomotif</a:t>
            </a:r>
            <a:r>
              <a:rPr lang="en-US" dirty="0"/>
              <a:t>,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</a:t>
            </a:r>
          </a:p>
          <a:p>
            <a:pPr marL="342900" indent="-342900"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715000" y="3581400"/>
            <a:ext cx="10668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3632201" y="2667001"/>
            <a:ext cx="181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err="1"/>
              <a:t>Tindakan</a:t>
            </a:r>
            <a:r>
              <a:rPr lang="en-US" u="sng" dirty="0"/>
              <a:t> yang </a:t>
            </a:r>
            <a:r>
              <a:rPr lang="en-US" u="sng" dirty="0" err="1"/>
              <a:t>dilakukan</a:t>
            </a:r>
            <a:r>
              <a:rPr lang="en-US" u="sng" dirty="0"/>
              <a:t> 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4267994" y="3885406"/>
            <a:ext cx="3657600" cy="158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4601" y="2057400"/>
            <a:ext cx="123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Masa</a:t>
            </a:r>
            <a:r>
              <a:rPr lang="en-US" sz="2000" dirty="0"/>
              <a:t> </a:t>
            </a:r>
            <a:r>
              <a:rPr lang="en-US" sz="2000" dirty="0" err="1"/>
              <a:t>Lalu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315199" y="203829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Hari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2018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80999" y="2514600"/>
            <a:ext cx="92964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51651" y="3505201"/>
            <a:ext cx="2724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rasakan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: </a:t>
            </a:r>
          </a:p>
          <a:p>
            <a:r>
              <a:rPr lang="en-US" b="1" dirty="0" err="1"/>
              <a:t>Kemacetan</a:t>
            </a:r>
            <a:r>
              <a:rPr lang="en-US" b="1" dirty="0"/>
              <a:t> yang </a:t>
            </a:r>
            <a:r>
              <a:rPr lang="en-US" b="1" dirty="0" err="1"/>
              <a:t>sangat</a:t>
            </a:r>
            <a:r>
              <a:rPr lang="en-US" b="1" dirty="0"/>
              <a:t> </a:t>
            </a:r>
            <a:r>
              <a:rPr lang="en-US" b="1" dirty="0" err="1"/>
              <a:t>parah</a:t>
            </a:r>
            <a:r>
              <a:rPr lang="en-US" b="1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7650" y="5257801"/>
            <a:ext cx="247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analisa</a:t>
            </a:r>
            <a:r>
              <a:rPr lang="en-US" dirty="0"/>
              <a:t> data, </a:t>
            </a:r>
            <a:r>
              <a:rPr lang="en-US" b="1" dirty="0" err="1"/>
              <a:t>diprediksi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kemacetan</a:t>
            </a:r>
            <a:r>
              <a:rPr lang="en-US" dirty="0"/>
              <a:t> </a:t>
            </a:r>
            <a:r>
              <a:rPr lang="en-US" dirty="0" err="1"/>
              <a:t>hebat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2015 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1320800" y="4953000"/>
            <a:ext cx="330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253739" y="37338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3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5" name="AutoShape 4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3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417638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</a:rPr>
              <a:t>TRANSFORMASI SISTEM MANAJEMEN  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Dari </a:t>
            </a:r>
            <a:r>
              <a:rPr lang="en-US" sz="2800" b="1" dirty="0" err="1">
                <a:solidFill>
                  <a:schemeClr val="bg1"/>
                </a:solidFill>
              </a:rPr>
              <a:t>tindakan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setelah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ada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masalah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 err="1">
                <a:solidFill>
                  <a:schemeClr val="bg1"/>
                </a:solidFill>
              </a:rPr>
              <a:t>menjadi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tindakan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sebelum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ada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masalah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8" name="Picture 37"/>
          <p:cNvPicPr/>
          <p:nvPr/>
        </p:nvPicPr>
        <p:blipFill>
          <a:blip r:embed="rId3"/>
          <a:srcRect t="4255" b="27729"/>
          <a:stretch>
            <a:fillRect/>
          </a:stretch>
        </p:blipFill>
        <p:spPr bwMode="auto">
          <a:xfrm>
            <a:off x="825500" y="1676400"/>
            <a:ext cx="85026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3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5" name="AutoShape 4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3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417638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</a:rPr>
              <a:t>PENCEGAHAN JAUH LEBIH EFEKTIF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5350" y="2057400"/>
            <a:ext cx="4943026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330200" y="1600200"/>
            <a:ext cx="4457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lvl="2" indent="-344488"/>
            <a:r>
              <a:rPr lang="en-US" dirty="0"/>
              <a:t>DAMPAK NEGATIF DARI MASALAH  </a:t>
            </a:r>
          </a:p>
          <a:p>
            <a:pPr marL="344488" lvl="2" indent="-344488">
              <a:buFont typeface="+mj-lt"/>
              <a:buAutoNum type="arabicPeriod"/>
            </a:pP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produktif</a:t>
            </a:r>
            <a:r>
              <a:rPr lang="en-US" dirty="0"/>
              <a:t>  </a:t>
            </a:r>
          </a:p>
          <a:p>
            <a:pPr marL="344488" lvl="2" indent="-344488">
              <a:buFont typeface="+mj-lt"/>
              <a:buAutoNum type="arabicPeriod"/>
            </a:pPr>
            <a:r>
              <a:rPr lang="en-US" dirty="0"/>
              <a:t>Perusahaan </a:t>
            </a:r>
            <a:r>
              <a:rPr lang="en-US" dirty="0" err="1"/>
              <a:t>menghabiskan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produktif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terkadang</a:t>
            </a:r>
            <a:r>
              <a:rPr lang="en-US" dirty="0"/>
              <a:t> </a:t>
            </a:r>
            <a:r>
              <a:rPr lang="en-US" dirty="0" err="1"/>
              <a:t>terjebak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pemadam</a:t>
            </a:r>
            <a:r>
              <a:rPr lang="en-US" dirty="0"/>
              <a:t> </a:t>
            </a:r>
            <a:r>
              <a:rPr lang="en-US" dirty="0" err="1"/>
              <a:t>kebakaran</a:t>
            </a:r>
            <a:r>
              <a:rPr lang="en-US" dirty="0"/>
              <a:t>.  </a:t>
            </a:r>
          </a:p>
          <a:p>
            <a:pPr marL="344488" lvl="2"/>
            <a:r>
              <a:rPr lang="en-US" dirty="0"/>
              <a:t>Dari total 100 % jam </a:t>
            </a:r>
            <a:r>
              <a:rPr lang="en-US" dirty="0" err="1"/>
              <a:t>kerja</a:t>
            </a:r>
            <a:r>
              <a:rPr lang="en-US" dirty="0"/>
              <a:t>, </a:t>
            </a:r>
            <a:r>
              <a:rPr lang="en-US" dirty="0" err="1"/>
              <a:t>berapa</a:t>
            </a:r>
            <a:r>
              <a:rPr lang="en-US" dirty="0"/>
              <a:t> %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dihabiskan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?   </a:t>
            </a:r>
          </a:p>
          <a:p>
            <a:pPr marL="344488" lvl="2" indent="-344488">
              <a:buFont typeface="+mj-lt"/>
              <a:buAutoNum type="arabicPeriod" startAt="3"/>
            </a:pP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konflik</a:t>
            </a:r>
            <a:r>
              <a:rPr lang="en-US" dirty="0"/>
              <a:t>,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tuding</a:t>
            </a:r>
            <a:r>
              <a:rPr lang="en-US" dirty="0"/>
              <a:t>  </a:t>
            </a:r>
          </a:p>
          <a:p>
            <a:pPr marL="344488" lvl="2" indent="-344488">
              <a:buFont typeface="+mj-lt"/>
              <a:buAutoNum type="arabicPeriod" startAt="3"/>
            </a:pP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 </a:t>
            </a:r>
          </a:p>
          <a:p>
            <a:pPr marL="344488" lvl="2" indent="-344488">
              <a:buFont typeface="+mj-lt"/>
              <a:buAutoNum type="arabicPeriod" startAt="3"/>
            </a:pP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membunuh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7850" y="5692914"/>
            <a:ext cx="883285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Perusahaan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mengalokasikan</a:t>
            </a:r>
            <a:r>
              <a:rPr lang="en-US" sz="2000" dirty="0"/>
              <a:t> </a:t>
            </a:r>
            <a:r>
              <a:rPr lang="en-US" sz="2000" b="1" dirty="0" err="1"/>
              <a:t>sumber</a:t>
            </a:r>
            <a:r>
              <a:rPr lang="en-US" sz="2000" b="1" dirty="0"/>
              <a:t> </a:t>
            </a:r>
            <a:r>
              <a:rPr lang="en-US" sz="2000" b="1" dirty="0" err="1"/>
              <a:t>daya</a:t>
            </a:r>
            <a:r>
              <a:rPr lang="en-US" sz="2000" b="1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menerapkan</a:t>
            </a:r>
            <a:r>
              <a:rPr lang="en-US" sz="2000" dirty="0"/>
              <a:t> Sistem </a:t>
            </a:r>
            <a:r>
              <a:rPr lang="en-US" sz="2000" dirty="0" err="1"/>
              <a:t>Pencegahan</a:t>
            </a:r>
            <a:r>
              <a:rPr lang="en-US" sz="2000" dirty="0"/>
              <a:t>, </a:t>
            </a:r>
            <a:r>
              <a:rPr lang="en-US" sz="2000" dirty="0" err="1"/>
              <a:t>secara</a:t>
            </a:r>
            <a:r>
              <a:rPr lang="en-US" sz="2000" dirty="0"/>
              <a:t> total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mengurangi</a:t>
            </a:r>
            <a:r>
              <a:rPr lang="en-US" sz="2000" dirty="0"/>
              <a:t> </a:t>
            </a:r>
            <a:r>
              <a:rPr lang="en-US" sz="2000" dirty="0" err="1"/>
              <a:t>biaya</a:t>
            </a:r>
            <a:r>
              <a:rPr lang="en-US" sz="2000" dirty="0"/>
              <a:t>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7" y="-76200"/>
            <a:ext cx="8543925" cy="1325563"/>
          </a:xfrm>
        </p:spPr>
        <p:txBody>
          <a:bodyPr>
            <a:normAutofit/>
          </a:bodyPr>
          <a:lstStyle/>
          <a:p>
            <a:pPr algn="l"/>
            <a:r>
              <a:rPr lang="en-US" sz="3600" u="sng" dirty="0" err="1"/>
              <a:t>Apa</a:t>
            </a:r>
            <a:r>
              <a:rPr lang="en-US" sz="3600" u="sng" dirty="0"/>
              <a:t> </a:t>
            </a:r>
            <a:r>
              <a:rPr lang="en-US" sz="3600" u="sng" dirty="0" err="1"/>
              <a:t>itu</a:t>
            </a:r>
            <a:r>
              <a:rPr lang="en-US" sz="3600" u="sng" dirty="0"/>
              <a:t> </a:t>
            </a:r>
            <a:r>
              <a:rPr lang="en-US" sz="3600" u="sng" dirty="0" err="1"/>
              <a:t>Risiko</a:t>
            </a:r>
            <a:r>
              <a:rPr lang="en-US" sz="3600" u="sng" dirty="0"/>
              <a:t> ?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569079"/>
            <a:ext cx="2228850" cy="365125"/>
          </a:xfrm>
        </p:spPr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1" y="990604"/>
            <a:ext cx="9042398" cy="612775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Isu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(</a:t>
            </a:r>
            <a:r>
              <a:rPr lang="en-US" sz="2000" dirty="0" err="1"/>
              <a:t>fakta</a:t>
            </a:r>
            <a:r>
              <a:rPr lang="en-US" sz="2000" dirty="0"/>
              <a:t>)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Berpotensi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untuk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menjadi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b="1" dirty="0" err="1">
                <a:sym typeface="Wingdings" pitchFamily="2" charset="2"/>
              </a:rPr>
              <a:t>masalah</a:t>
            </a:r>
            <a:r>
              <a:rPr lang="en-US" sz="2000" b="1" dirty="0">
                <a:sym typeface="Wingdings" pitchFamily="2" charset="2"/>
              </a:rPr>
              <a:t> </a:t>
            </a:r>
            <a:r>
              <a:rPr lang="en-US" sz="2000" b="1" dirty="0" err="1">
                <a:sym typeface="Wingdings" pitchFamily="2" charset="2"/>
              </a:rPr>
              <a:t>atau</a:t>
            </a:r>
            <a:r>
              <a:rPr lang="en-US" sz="2000" b="1" dirty="0">
                <a:sym typeface="Wingdings" pitchFamily="2" charset="2"/>
              </a:rPr>
              <a:t> </a:t>
            </a:r>
            <a:r>
              <a:rPr lang="en-US" sz="2000" b="1" dirty="0" err="1">
                <a:sym typeface="Wingdings" pitchFamily="2" charset="2"/>
              </a:rPr>
              <a:t>peluang</a:t>
            </a:r>
            <a:r>
              <a:rPr lang="en-US" sz="2000" b="1" dirty="0">
                <a:sym typeface="Wingdings" pitchFamily="2" charset="2"/>
              </a:rPr>
              <a:t> </a:t>
            </a:r>
            <a:r>
              <a:rPr lang="en-US" sz="2000" b="1" dirty="0" err="1">
                <a:sym typeface="Wingdings" pitchFamily="2" charset="2"/>
              </a:rPr>
              <a:t>dimasa</a:t>
            </a:r>
            <a:r>
              <a:rPr lang="en-US" sz="2000" b="1" dirty="0">
                <a:sym typeface="Wingdings" pitchFamily="2" charset="2"/>
              </a:rPr>
              <a:t> </a:t>
            </a:r>
            <a:r>
              <a:rPr lang="en-US" sz="2000" b="1" dirty="0" err="1">
                <a:sym typeface="Wingdings" pitchFamily="2" charset="2"/>
              </a:rPr>
              <a:t>depan</a:t>
            </a:r>
            <a:r>
              <a:rPr lang="en-US" sz="2000" b="1" dirty="0">
                <a:sym typeface="Wingdings" pitchFamily="2" charset="2"/>
              </a:rPr>
              <a:t>   </a:t>
            </a:r>
            <a:r>
              <a:rPr lang="en-US" sz="2000" b="1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6119" y="3059668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900" y="3733800"/>
            <a:ext cx="233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Pemerintah</a:t>
            </a:r>
            <a:r>
              <a:rPr lang="en-US" sz="1600" dirty="0"/>
              <a:t> : Perusahaan yang </a:t>
            </a:r>
            <a:r>
              <a:rPr lang="en-US" sz="1600" dirty="0" err="1"/>
              <a:t>mau</a:t>
            </a:r>
            <a:r>
              <a:rPr lang="en-US" sz="1600" dirty="0"/>
              <a:t> import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ijin</a:t>
            </a:r>
            <a:r>
              <a:rPr lang="en-US" sz="1600" dirty="0"/>
              <a:t>  </a:t>
            </a:r>
            <a:r>
              <a:rPr lang="en-US" sz="1600" dirty="0" err="1"/>
              <a:t>importir</a:t>
            </a:r>
            <a:r>
              <a:rPr lang="en-US" sz="1600" dirty="0"/>
              <a:t> 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943600" y="3946267"/>
            <a:ext cx="990600" cy="457200"/>
          </a:xfrm>
          <a:prstGeom prst="rightArrow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3886200" y="3124206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848549" y="4256851"/>
            <a:ext cx="4400490" cy="158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5120" y="242252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Hari</a:t>
            </a:r>
            <a:r>
              <a:rPr lang="en-US" b="1" dirty="0"/>
              <a:t> </a:t>
            </a:r>
            <a:r>
              <a:rPr lang="en-US" b="1" dirty="0" err="1"/>
              <a:t>Ini</a:t>
            </a:r>
            <a:r>
              <a:rPr lang="en-US" b="1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86550" y="2971800"/>
            <a:ext cx="313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TINDAKAN UNTUK MENCEGAH MASALAH ATAU MENGAMBIL PELUANG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04803" y="2971800"/>
            <a:ext cx="9448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05200" y="3657600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Apa</a:t>
            </a:r>
            <a:r>
              <a:rPr lang="en-US" sz="1600" dirty="0"/>
              <a:t> </a:t>
            </a:r>
            <a:r>
              <a:rPr lang="en-US" sz="1600" dirty="0" err="1"/>
              <a:t>dampaknya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ijin</a:t>
            </a:r>
            <a:r>
              <a:rPr lang="en-US" sz="1600" dirty="0"/>
              <a:t> ?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------------------------------</a:t>
            </a:r>
          </a:p>
          <a:p>
            <a:pPr algn="ctr"/>
            <a:r>
              <a:rPr lang="en-US" sz="16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29502" y="3810003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/>
              <a:t>------------------------------------------------------------------------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819402" y="4022467"/>
            <a:ext cx="762000" cy="381000"/>
          </a:xfrm>
          <a:prstGeom prst="rightArrow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TextBox 20"/>
          <p:cNvSpPr txBox="1"/>
          <p:nvPr/>
        </p:nvSpPr>
        <p:spPr>
          <a:xfrm>
            <a:off x="3581402" y="5155306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Apa</a:t>
            </a:r>
            <a:r>
              <a:rPr lang="en-US" sz="1600" dirty="0"/>
              <a:t> </a:t>
            </a:r>
            <a:r>
              <a:rPr lang="en-US" sz="1600" dirty="0" err="1"/>
              <a:t>dampaknya</a:t>
            </a:r>
            <a:r>
              <a:rPr lang="en-US" sz="1600" dirty="0"/>
              <a:t> </a:t>
            </a:r>
            <a:r>
              <a:rPr lang="en-US" sz="1600" dirty="0" err="1"/>
              <a:t>bagi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dagang</a:t>
            </a:r>
            <a:r>
              <a:rPr lang="en-US" sz="1600" dirty="0"/>
              <a:t> yang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ijin</a:t>
            </a:r>
            <a:r>
              <a:rPr lang="en-US" sz="1600" dirty="0"/>
              <a:t> ?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-------------------------------</a:t>
            </a:r>
          </a:p>
          <a:p>
            <a:pPr marL="342900" indent="-342900" algn="ctr"/>
            <a:endParaRPr lang="en-US" sz="1600" dirty="0"/>
          </a:p>
        </p:txBody>
      </p:sp>
      <p:sp>
        <p:nvSpPr>
          <p:cNvPr id="24" name="Right Arrow 23"/>
          <p:cNvSpPr/>
          <p:nvPr/>
        </p:nvSpPr>
        <p:spPr>
          <a:xfrm>
            <a:off x="2819402" y="5413434"/>
            <a:ext cx="762000" cy="381000"/>
          </a:xfrm>
          <a:prstGeom prst="rightArrow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Right Arrow 26"/>
          <p:cNvSpPr/>
          <p:nvPr/>
        </p:nvSpPr>
        <p:spPr>
          <a:xfrm>
            <a:off x="6019800" y="5413434"/>
            <a:ext cx="1066800" cy="457200"/>
          </a:xfrm>
          <a:prstGeom prst="rightArrow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04802" y="5029200"/>
            <a:ext cx="9372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6"/>
          <p:cNvSpPr txBox="1">
            <a:spLocks/>
          </p:cNvSpPr>
          <p:nvPr/>
        </p:nvSpPr>
        <p:spPr>
          <a:xfrm>
            <a:off x="2514602" y="1447801"/>
            <a:ext cx="8543925" cy="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err="1">
                <a:solidFill>
                  <a:srgbClr val="FF0000"/>
                </a:solidFill>
              </a:rPr>
              <a:t>Fokus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dari</a:t>
            </a:r>
            <a:r>
              <a:rPr lang="en-US" sz="2000" b="1" dirty="0">
                <a:solidFill>
                  <a:srgbClr val="FF0000"/>
                </a:solidFill>
              </a:rPr>
              <a:t> Risk Management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2" y="2041524"/>
            <a:ext cx="9524999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304803" y="3657600"/>
            <a:ext cx="9448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05203" y="2996626"/>
            <a:ext cx="243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DAMPAK TERHADAP PERUSAHAAN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4351" y="2234625"/>
            <a:ext cx="580742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u="sng" dirty="0"/>
              <a:t>MASA DEPAN</a:t>
            </a:r>
            <a:r>
              <a:rPr lang="en-US" sz="16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en-US" sz="1600" dirty="0"/>
              <a:t>(MENCEGAH MASALAH ATAU MENGAMBIL PELUANG MASA DEPAN)</a:t>
            </a:r>
          </a:p>
        </p:txBody>
      </p:sp>
      <p:sp>
        <p:nvSpPr>
          <p:cNvPr id="37" name="Down Arrow 36"/>
          <p:cNvSpPr/>
          <p:nvPr/>
        </p:nvSpPr>
        <p:spPr>
          <a:xfrm>
            <a:off x="6324600" y="1828800"/>
            <a:ext cx="4572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512052" y="5257803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/>
              <a:t>------------------------------------------------------------------------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3"/>
          <p:cNvSpPr>
            <a:spLocks noGrp="1"/>
          </p:cNvSpPr>
          <p:nvPr>
            <p:ph type="title"/>
          </p:nvPr>
        </p:nvSpPr>
        <p:spPr>
          <a:xfrm>
            <a:off x="459043" y="282002"/>
            <a:ext cx="5408358" cy="99060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C00000"/>
                </a:solidFill>
              </a:rPr>
              <a:t>Apa</a:t>
            </a:r>
            <a:r>
              <a:rPr lang="en-US" sz="5400" b="1" dirty="0">
                <a:solidFill>
                  <a:srgbClr val="C00000"/>
                </a:solidFill>
              </a:rPr>
              <a:t> </a:t>
            </a:r>
            <a:r>
              <a:rPr lang="en-US" sz="5400" b="1" dirty="0" err="1">
                <a:solidFill>
                  <a:srgbClr val="C00000"/>
                </a:solidFill>
              </a:rPr>
              <a:t>itu</a:t>
            </a:r>
            <a:r>
              <a:rPr lang="en-US" sz="5400" b="1" dirty="0">
                <a:solidFill>
                  <a:srgbClr val="C00000"/>
                </a:solidFill>
              </a:rPr>
              <a:t> </a:t>
            </a:r>
            <a:r>
              <a:rPr lang="en-US" sz="5400" b="1" dirty="0" err="1">
                <a:solidFill>
                  <a:srgbClr val="C00000"/>
                </a:solidFill>
              </a:rPr>
              <a:t>Risiko</a:t>
            </a:r>
            <a:r>
              <a:rPr lang="en-US" sz="5400" b="1" dirty="0">
                <a:solidFill>
                  <a:srgbClr val="C00000"/>
                </a:solidFill>
              </a:rPr>
              <a:t> ? 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914400" y="1571612"/>
            <a:ext cx="7671038" cy="852478"/>
          </a:xfrm>
          <a:ln w="952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/>
              <a:t>Keterkaitan</a:t>
            </a:r>
            <a:r>
              <a:rPr lang="en-US" sz="2400" dirty="0"/>
              <a:t> </a:t>
            </a:r>
            <a:r>
              <a:rPr lang="en-US" sz="2400" dirty="0" err="1"/>
              <a:t>Sasaran</a:t>
            </a:r>
            <a:r>
              <a:rPr lang="en-US" sz="2400" dirty="0"/>
              <a:t>, </a:t>
            </a:r>
            <a:r>
              <a:rPr lang="en-US" sz="2400" dirty="0" err="1"/>
              <a:t>Ketidakpastian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D4B7-21C6-42E7-8889-C9226445732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14718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400" b="1" dirty="0">
                <a:ea typeface="Helvetica Neue Light" pitchFamily="2" charset="2"/>
                <a:cs typeface="Helvetica Neue Light" pitchFamily="2" charset="2"/>
              </a:rPr>
              <a:t>ISU HARI INI </a:t>
            </a:r>
          </a:p>
          <a:p>
            <a:pPr algn="ctr">
              <a:lnSpc>
                <a:spcPts val="2400"/>
              </a:lnSpc>
            </a:pPr>
            <a:r>
              <a:rPr lang="en-US" sz="1400" b="1" dirty="0">
                <a:ea typeface="Helvetica Neue Light" pitchFamily="2" charset="2"/>
                <a:cs typeface="Helvetica Neue Light" pitchFamily="2" charset="2"/>
              </a:rPr>
              <a:t>DAN MASA DEPAN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12455" y="3579990"/>
            <a:ext cx="4287245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412455" y="2504765"/>
            <a:ext cx="4287245" cy="2078172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0" y="4602772"/>
            <a:ext cx="139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ea typeface="Helvetica Neue Light" pitchFamily="2" charset="2"/>
                <a:cs typeface="Helvetica Neue Light" pitchFamily="2" charset="2"/>
              </a:rPr>
              <a:t> Uncertainty </a:t>
            </a:r>
            <a:endParaRPr lang="id-ID" dirty="0">
              <a:ea typeface="Helvetica Neue Light" pitchFamily="2" charset="2"/>
              <a:cs typeface="Helvetica Neue Light" pitchFamily="2" charset="2"/>
            </a:endParaRPr>
          </a:p>
        </p:txBody>
      </p:sp>
      <p:grpSp>
        <p:nvGrpSpPr>
          <p:cNvPr id="2" name="Group 73"/>
          <p:cNvGrpSpPr/>
          <p:nvPr/>
        </p:nvGrpSpPr>
        <p:grpSpPr>
          <a:xfrm>
            <a:off x="4224377" y="3812004"/>
            <a:ext cx="874407" cy="719831"/>
            <a:chOff x="3779555" y="4351731"/>
            <a:chExt cx="1101478" cy="798141"/>
          </a:xfrm>
        </p:grpSpPr>
        <p:grpSp>
          <p:nvGrpSpPr>
            <p:cNvPr id="4" name="Group 72"/>
            <p:cNvGrpSpPr/>
            <p:nvPr/>
          </p:nvGrpSpPr>
          <p:grpSpPr>
            <a:xfrm>
              <a:off x="3949445" y="4351731"/>
              <a:ext cx="432048" cy="533170"/>
              <a:chOff x="3949445" y="4351731"/>
              <a:chExt cx="432048" cy="533170"/>
            </a:xfrm>
          </p:grpSpPr>
          <p:sp>
            <p:nvSpPr>
              <p:cNvPr id="14" name="TextBox 13"/>
              <p:cNvSpPr txBox="1"/>
              <p:nvPr/>
            </p:nvSpPr>
            <p:spPr>
              <a:xfrm rot="10800000">
                <a:off x="4026612" y="4373012"/>
                <a:ext cx="351760" cy="511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400" b="1" dirty="0">
                    <a:solidFill>
                      <a:srgbClr val="FF0000"/>
                    </a:solidFill>
                    <a:ea typeface="Helvetica Neue Light" pitchFamily="2" charset="2"/>
                    <a:cs typeface="Helvetica Neue Light" pitchFamily="2" charset="2"/>
                  </a:rPr>
                  <a:t>-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49445" y="4351731"/>
                <a:ext cx="432048" cy="45121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779555" y="4774487"/>
              <a:ext cx="1101478" cy="37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IMPACT </a:t>
              </a:r>
              <a:endParaRPr lang="id-ID" sz="1600" dirty="0">
                <a:ea typeface="Helvetica Neue Light" pitchFamily="2" charset="2"/>
                <a:cs typeface="Helvetica Neue Light" pitchFamily="2" charset="2"/>
              </a:endParaRPr>
            </a:p>
          </p:txBody>
        </p:sp>
      </p:grpSp>
      <p:grpSp>
        <p:nvGrpSpPr>
          <p:cNvPr id="5" name="Group 71"/>
          <p:cNvGrpSpPr/>
          <p:nvPr/>
        </p:nvGrpSpPr>
        <p:grpSpPr>
          <a:xfrm>
            <a:off x="4191669" y="2545378"/>
            <a:ext cx="874407" cy="803651"/>
            <a:chOff x="3702047" y="2947303"/>
            <a:chExt cx="1101478" cy="891080"/>
          </a:xfrm>
        </p:grpSpPr>
        <p:sp>
          <p:nvSpPr>
            <p:cNvPr id="17" name="TextBox 16"/>
            <p:cNvSpPr txBox="1"/>
            <p:nvPr/>
          </p:nvSpPr>
          <p:spPr>
            <a:xfrm>
              <a:off x="3702047" y="2947303"/>
              <a:ext cx="1101478" cy="37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IMPACT </a:t>
              </a:r>
              <a:endParaRPr lang="id-ID" sz="1600" dirty="0">
                <a:ea typeface="Helvetica Neue Light" pitchFamily="2" charset="2"/>
                <a:cs typeface="Helvetica Neue Light" pitchFamily="2" charset="2"/>
              </a:endParaRPr>
            </a:p>
          </p:txBody>
        </p:sp>
        <p:grpSp>
          <p:nvGrpSpPr>
            <p:cNvPr id="11" name="Group 70"/>
            <p:cNvGrpSpPr/>
            <p:nvPr/>
          </p:nvGrpSpPr>
          <p:grpSpPr>
            <a:xfrm>
              <a:off x="3949445" y="3285262"/>
              <a:ext cx="436206" cy="553121"/>
              <a:chOff x="3949445" y="3285262"/>
              <a:chExt cx="436206" cy="55312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959179" y="3285262"/>
                <a:ext cx="426472" cy="511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400" b="1" dirty="0">
                    <a:solidFill>
                      <a:schemeClr val="accent1">
                        <a:lumMod val="75000"/>
                      </a:schemeClr>
                    </a:solidFill>
                    <a:ea typeface="Helvetica Neue Light" pitchFamily="2" charset="2"/>
                    <a:cs typeface="Helvetica Neue Light" pitchFamily="2" charset="2"/>
                  </a:rPr>
                  <a:t>+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949445" y="3380852"/>
                <a:ext cx="432048" cy="4575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</p:grpSp>
      <p:sp>
        <p:nvSpPr>
          <p:cNvPr id="21" name="Freeform 20"/>
          <p:cNvSpPr/>
          <p:nvPr/>
        </p:nvSpPr>
        <p:spPr>
          <a:xfrm>
            <a:off x="2137785" y="2522206"/>
            <a:ext cx="2247926" cy="678549"/>
          </a:xfrm>
          <a:custGeom>
            <a:avLst/>
            <a:gdLst>
              <a:gd name="connsiteX0" fmla="*/ 2831690 w 2831690"/>
              <a:gd name="connsiteY0" fmla="*/ 693375 h 752368"/>
              <a:gd name="connsiteX1" fmla="*/ 1076632 w 2831690"/>
              <a:gd name="connsiteY1" fmla="*/ 201 h 752368"/>
              <a:gd name="connsiteX2" fmla="*/ 0 w 2831690"/>
              <a:gd name="connsiteY2" fmla="*/ 752368 h 7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1690" h="752368">
                <a:moveTo>
                  <a:pt x="2831690" y="693375"/>
                </a:moveTo>
                <a:cubicBezTo>
                  <a:pt x="2190135" y="341872"/>
                  <a:pt x="1548580" y="-9631"/>
                  <a:pt x="1076632" y="201"/>
                </a:cubicBezTo>
                <a:cubicBezTo>
                  <a:pt x="604684" y="10033"/>
                  <a:pt x="302342" y="381200"/>
                  <a:pt x="0" y="752368"/>
                </a:cubicBezTo>
              </a:path>
            </a:pathLst>
          </a:custGeom>
          <a:noFill/>
          <a:ln w="9525">
            <a:prstDash val="sysDash"/>
            <a:headEnd type="triangl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138434" y="3904395"/>
            <a:ext cx="2247926" cy="678549"/>
          </a:xfrm>
          <a:custGeom>
            <a:avLst/>
            <a:gdLst>
              <a:gd name="connsiteX0" fmla="*/ 2831690 w 2831690"/>
              <a:gd name="connsiteY0" fmla="*/ 693375 h 752368"/>
              <a:gd name="connsiteX1" fmla="*/ 1076632 w 2831690"/>
              <a:gd name="connsiteY1" fmla="*/ 201 h 752368"/>
              <a:gd name="connsiteX2" fmla="*/ 0 w 2831690"/>
              <a:gd name="connsiteY2" fmla="*/ 752368 h 7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1690" h="752368">
                <a:moveTo>
                  <a:pt x="2831690" y="693375"/>
                </a:moveTo>
                <a:cubicBezTo>
                  <a:pt x="2190135" y="341872"/>
                  <a:pt x="1548580" y="-9631"/>
                  <a:pt x="1076632" y="201"/>
                </a:cubicBezTo>
                <a:cubicBezTo>
                  <a:pt x="604684" y="10033"/>
                  <a:pt x="302342" y="381200"/>
                  <a:pt x="0" y="752368"/>
                </a:cubicBezTo>
              </a:path>
            </a:pathLst>
          </a:custGeom>
          <a:noFill/>
          <a:ln w="9525">
            <a:solidFill>
              <a:srgbClr val="FF0000"/>
            </a:solidFill>
            <a:prstDash val="sysDash"/>
            <a:headEnd type="triangle" w="med" len="med"/>
            <a:tailEnd type="none" w="med" len="med"/>
          </a:ln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3" name="TextBox 22"/>
          <p:cNvSpPr txBox="1"/>
          <p:nvPr/>
        </p:nvSpPr>
        <p:spPr>
          <a:xfrm rot="2637726">
            <a:off x="2012520" y="4247896"/>
            <a:ext cx="746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a typeface="Helvetica Neue Light" pitchFamily="2" charset="2"/>
                <a:cs typeface="Helvetica Neue Light" pitchFamily="2" charset="2"/>
              </a:rPr>
              <a:t>Identify</a:t>
            </a:r>
            <a:endParaRPr lang="id-ID" sz="14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 rot="18829117">
            <a:off x="2002584" y="2434401"/>
            <a:ext cx="786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a typeface="Helvetica Neue Light" pitchFamily="2" charset="2"/>
                <a:cs typeface="Helvetica Neue Light" pitchFamily="2" charset="2"/>
              </a:rPr>
              <a:t>Identify </a:t>
            </a:r>
            <a:endParaRPr lang="id-ID" sz="14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725244" y="2160909"/>
            <a:ext cx="2318174" cy="973343"/>
          </a:xfrm>
          <a:custGeom>
            <a:avLst/>
            <a:gdLst>
              <a:gd name="connsiteX0" fmla="*/ 0 w 2920181"/>
              <a:gd name="connsiteY0" fmla="*/ 1079233 h 1079233"/>
              <a:gd name="connsiteX1" fmla="*/ 1489587 w 2920181"/>
              <a:gd name="connsiteY1" fmla="*/ 32098 h 1079233"/>
              <a:gd name="connsiteX2" fmla="*/ 2920181 w 2920181"/>
              <a:gd name="connsiteY2" fmla="*/ 371311 h 107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1" h="1079233">
                <a:moveTo>
                  <a:pt x="0" y="1079233"/>
                </a:moveTo>
                <a:cubicBezTo>
                  <a:pt x="501445" y="614659"/>
                  <a:pt x="1002890" y="150085"/>
                  <a:pt x="1489587" y="32098"/>
                </a:cubicBezTo>
                <a:cubicBezTo>
                  <a:pt x="1976284" y="-85889"/>
                  <a:pt x="2448232" y="142711"/>
                  <a:pt x="2920181" y="371311"/>
                </a:cubicBezTo>
              </a:path>
            </a:pathLst>
          </a:custGeom>
          <a:noFill/>
          <a:ln w="9525">
            <a:prstDash val="sys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6" name="TextBox 25"/>
          <p:cNvSpPr txBox="1"/>
          <p:nvPr/>
        </p:nvSpPr>
        <p:spPr>
          <a:xfrm rot="1211222">
            <a:off x="6068262" y="2328382"/>
            <a:ext cx="940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a typeface="Helvetica Neue Light" pitchFamily="2" charset="2"/>
                <a:cs typeface="Helvetica Neue Light" pitchFamily="2" charset="2"/>
              </a:rPr>
              <a:t>Measures </a:t>
            </a:r>
            <a:endParaRPr lang="id-ID" sz="14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86602" y="2621576"/>
            <a:ext cx="1652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Vision/ Mission/ Target </a:t>
            </a:r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4736301" y="3999262"/>
            <a:ext cx="2318174" cy="973343"/>
          </a:xfrm>
          <a:custGeom>
            <a:avLst/>
            <a:gdLst>
              <a:gd name="connsiteX0" fmla="*/ 0 w 2920181"/>
              <a:gd name="connsiteY0" fmla="*/ 1079233 h 1079233"/>
              <a:gd name="connsiteX1" fmla="*/ 1489587 w 2920181"/>
              <a:gd name="connsiteY1" fmla="*/ 32098 h 1079233"/>
              <a:gd name="connsiteX2" fmla="*/ 2920181 w 2920181"/>
              <a:gd name="connsiteY2" fmla="*/ 371311 h 107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1" h="1079233">
                <a:moveTo>
                  <a:pt x="0" y="1079233"/>
                </a:moveTo>
                <a:cubicBezTo>
                  <a:pt x="501445" y="614659"/>
                  <a:pt x="1002890" y="150085"/>
                  <a:pt x="1489587" y="32098"/>
                </a:cubicBezTo>
                <a:cubicBezTo>
                  <a:pt x="1976284" y="-85889"/>
                  <a:pt x="2448232" y="142711"/>
                  <a:pt x="2920181" y="371311"/>
                </a:cubicBezTo>
              </a:path>
            </a:pathLst>
          </a:custGeom>
          <a:noFill/>
          <a:ln w="9525">
            <a:solidFill>
              <a:srgbClr val="FF0000"/>
            </a:solidFill>
            <a:prstDash val="sysDash"/>
            <a:headEnd type="none" w="med" len="med"/>
            <a:tailEnd type="triangle" w="med" len="med"/>
          </a:ln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38291" y="5038724"/>
            <a:ext cx="2534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ƒ(</a:t>
            </a:r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Likelihood</a:t>
            </a:r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,</a:t>
            </a:r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Consequence)</a:t>
            </a:r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 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36459" y="3283562"/>
            <a:ext cx="1774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1" dirty="0" err="1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rPr>
              <a:t>Masa</a:t>
            </a:r>
            <a:r>
              <a:rPr lang="en-US" b="1" dirty="0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b="1" dirty="0" err="1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rPr>
              <a:t>Depan</a:t>
            </a:r>
            <a:r>
              <a:rPr lang="en-US" b="1" dirty="0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rPr>
              <a:t>  </a:t>
            </a:r>
          </a:p>
          <a:p>
            <a:pPr algn="ctr">
              <a:lnSpc>
                <a:spcPts val="2400"/>
              </a:lnSpc>
            </a:pPr>
            <a:r>
              <a:rPr lang="en-US" b="1" dirty="0" err="1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rPr>
              <a:t>Sasaran</a:t>
            </a:r>
            <a:r>
              <a:rPr lang="en-US" b="1" dirty="0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rPr>
              <a:t> / Target </a:t>
            </a:r>
            <a:endParaRPr lang="id-ID" b="1" dirty="0">
              <a:solidFill>
                <a:srgbClr val="C00000"/>
              </a:solidFill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34" name="TextBox 33"/>
          <p:cNvSpPr txBox="1"/>
          <p:nvPr/>
        </p:nvSpPr>
        <p:spPr>
          <a:xfrm rot="20447347">
            <a:off x="6271909" y="4862174"/>
            <a:ext cx="869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a typeface="Helvetica Neue Light" pitchFamily="2" charset="2"/>
                <a:cs typeface="Helvetica Neue Light" pitchFamily="2" charset="2"/>
              </a:rPr>
              <a:t>Measure </a:t>
            </a:r>
            <a:endParaRPr lang="id-ID" sz="1400" dirty="0">
              <a:ea typeface="Helvetica Neue Light" pitchFamily="2" charset="2"/>
              <a:cs typeface="Helvetica Neue Light" pitchFamily="2" charset="2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134972" y="4039976"/>
            <a:ext cx="48100" cy="41039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12190" y="3307372"/>
            <a:ext cx="1564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Process </a:t>
            </a:r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BB7C7-0613-4503-BAE0-77F601FD51C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8721" y="0"/>
            <a:ext cx="2273434" cy="14777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3C8E99-E0CB-4FFD-B7C4-7BEF740EEDB2}"/>
              </a:ext>
            </a:extLst>
          </p:cNvPr>
          <p:cNvSpPr/>
          <p:nvPr/>
        </p:nvSpPr>
        <p:spPr>
          <a:xfrm>
            <a:off x="301789" y="1272918"/>
            <a:ext cx="744872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7941" y="5562600"/>
            <a:ext cx="894421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ea typeface="Helvetica Neue Light" pitchFamily="2" charset="2"/>
                <a:cs typeface="Helvetica Neue Light" pitchFamily="2" charset="2"/>
              </a:rPr>
              <a:t>RISIKO 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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Mengelola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isu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hari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ini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dan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masa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depan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(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fakta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) yang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memiliki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dampak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negatif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atau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positif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terhadap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masalah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  <a:r>
              <a:rPr lang="en-US" sz="2400" u="sng" dirty="0" err="1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depan</a:t>
            </a:r>
            <a:r>
              <a:rPr lang="en-US" sz="2400" u="sng" dirty="0">
                <a:ea typeface="Helvetica Neue Light" pitchFamily="2" charset="2"/>
                <a:cs typeface="Helvetica Neue Light" pitchFamily="2" charset="2"/>
                <a:sym typeface="Wingdings" pitchFamily="2" charset="2"/>
              </a:rPr>
              <a:t> </a:t>
            </a:r>
          </a:p>
        </p:txBody>
      </p:sp>
    </p:spTree>
    <p:extLst/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2286001" y="4132387"/>
            <a:ext cx="2514600" cy="2117267"/>
            <a:chOff x="2286000" y="4132385"/>
            <a:chExt cx="2514600" cy="2117267"/>
          </a:xfrm>
        </p:grpSpPr>
        <p:pic>
          <p:nvPicPr>
            <p:cNvPr id="13" name="Picture 12" descr="media sosial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0" y="4132385"/>
              <a:ext cx="2505808" cy="15474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275" name="TextBox 15"/>
            <p:cNvSpPr txBox="1">
              <a:spLocks noChangeArrowheads="1"/>
            </p:cNvSpPr>
            <p:nvPr/>
          </p:nvSpPr>
          <p:spPr bwMode="auto">
            <a:xfrm>
              <a:off x="2286000" y="5873267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46" dirty="0">
                  <a:solidFill>
                    <a:srgbClr val="0B1E23"/>
                  </a:solidFill>
                </a:rPr>
                <a:t>Media </a:t>
              </a:r>
              <a:r>
                <a:rPr lang="en-US" sz="1846" dirty="0" err="1">
                  <a:solidFill>
                    <a:srgbClr val="0B1E23"/>
                  </a:solidFill>
                </a:rPr>
                <a:t>Sosial</a:t>
              </a:r>
              <a:r>
                <a:rPr lang="en-US" sz="1846" dirty="0">
                  <a:solidFill>
                    <a:srgbClr val="0B1E23"/>
                  </a:solidFill>
                </a:rPr>
                <a:t> </a:t>
              </a: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6400800" y="1655890"/>
            <a:ext cx="2667000" cy="2124814"/>
            <a:chOff x="6400800" y="1655890"/>
            <a:chExt cx="2667000" cy="2124814"/>
          </a:xfrm>
        </p:grpSpPr>
        <p:pic>
          <p:nvPicPr>
            <p:cNvPr id="15" name="Picture 14" descr="dem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3" y="2152661"/>
              <a:ext cx="2546838" cy="1628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276" name="TextBox 16"/>
            <p:cNvSpPr txBox="1">
              <a:spLocks noChangeArrowheads="1"/>
            </p:cNvSpPr>
            <p:nvPr/>
          </p:nvSpPr>
          <p:spPr bwMode="auto">
            <a:xfrm>
              <a:off x="6400800" y="1655890"/>
              <a:ext cx="26670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46">
                  <a:solidFill>
                    <a:srgbClr val="0B1E23"/>
                  </a:solidFill>
                </a:rPr>
                <a:t>Masyarakat Lebih Kritis</a:t>
              </a:r>
            </a:p>
          </p:txBody>
        </p:sp>
      </p:grpSp>
      <p:grpSp>
        <p:nvGrpSpPr>
          <p:cNvPr id="4" name="Group 2"/>
          <p:cNvGrpSpPr/>
          <p:nvPr/>
        </p:nvGrpSpPr>
        <p:grpSpPr>
          <a:xfrm>
            <a:off x="3657600" y="1655890"/>
            <a:ext cx="2514600" cy="2119678"/>
            <a:chOff x="3657600" y="1655890"/>
            <a:chExt cx="2514600" cy="2119678"/>
          </a:xfrm>
        </p:grpSpPr>
        <p:sp>
          <p:nvSpPr>
            <p:cNvPr id="11277" name="TextBox 17"/>
            <p:cNvSpPr txBox="1">
              <a:spLocks noChangeArrowheads="1"/>
            </p:cNvSpPr>
            <p:nvPr/>
          </p:nvSpPr>
          <p:spPr bwMode="auto">
            <a:xfrm>
              <a:off x="3657600" y="1655890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22041" indent="-422041" algn="ctr">
                <a:defRPr/>
              </a:pPr>
              <a:r>
                <a:rPr lang="en-US" sz="1846" dirty="0" err="1">
                  <a:solidFill>
                    <a:srgbClr val="0B1E23"/>
                  </a:solidFill>
                </a:rPr>
                <a:t>Perubahan</a:t>
              </a:r>
              <a:r>
                <a:rPr lang="en-US" sz="1846" dirty="0">
                  <a:solidFill>
                    <a:srgbClr val="0B1E23"/>
                  </a:solidFill>
                </a:rPr>
                <a:t> </a:t>
              </a:r>
              <a:r>
                <a:rPr lang="en-US" sz="1846" dirty="0" err="1">
                  <a:solidFill>
                    <a:srgbClr val="0B1E23"/>
                  </a:solidFill>
                </a:rPr>
                <a:t>Budaya</a:t>
              </a:r>
              <a:r>
                <a:rPr lang="en-US" sz="1846" dirty="0">
                  <a:solidFill>
                    <a:srgbClr val="0B1E23"/>
                  </a:solidFill>
                </a:rPr>
                <a:t> </a:t>
              </a:r>
            </a:p>
          </p:txBody>
        </p:sp>
        <p:pic>
          <p:nvPicPr>
            <p:cNvPr id="21" name="Picture 20" descr="sibuk bbman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809" y="2157783"/>
              <a:ext cx="2431073" cy="16177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5" name="Group 5"/>
          <p:cNvGrpSpPr/>
          <p:nvPr/>
        </p:nvGrpSpPr>
        <p:grpSpPr>
          <a:xfrm>
            <a:off x="5257801" y="4132397"/>
            <a:ext cx="2514600" cy="2117257"/>
            <a:chOff x="5257800" y="4132395"/>
            <a:chExt cx="2514600" cy="2117257"/>
          </a:xfrm>
        </p:grpSpPr>
        <p:sp>
          <p:nvSpPr>
            <p:cNvPr id="11279" name="TextBox 19"/>
            <p:cNvSpPr txBox="1">
              <a:spLocks noChangeArrowheads="1"/>
            </p:cNvSpPr>
            <p:nvPr/>
          </p:nvSpPr>
          <p:spPr bwMode="auto">
            <a:xfrm>
              <a:off x="5257800" y="5873267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22041" indent="-422041" algn="ctr">
                <a:defRPr/>
              </a:pPr>
              <a:r>
                <a:rPr lang="en-US" sz="1846" dirty="0" err="1">
                  <a:solidFill>
                    <a:srgbClr val="0B1E23"/>
                  </a:solidFill>
                  <a:sym typeface="Wingdings" pitchFamily="2" charset="2"/>
                </a:rPr>
                <a:t>Kompetisi</a:t>
              </a:r>
              <a:r>
                <a:rPr lang="en-US" sz="1846" dirty="0">
                  <a:solidFill>
                    <a:srgbClr val="0B1E23"/>
                  </a:solidFill>
                  <a:sym typeface="Wingdings" pitchFamily="2" charset="2"/>
                </a:rPr>
                <a:t> </a:t>
              </a:r>
              <a:r>
                <a:rPr lang="en-US" sz="1846" dirty="0" err="1">
                  <a:solidFill>
                    <a:srgbClr val="0B1E23"/>
                  </a:solidFill>
                  <a:sym typeface="Wingdings" pitchFamily="2" charset="2"/>
                </a:rPr>
                <a:t>Lebih</a:t>
              </a:r>
              <a:r>
                <a:rPr lang="en-US" sz="1846" dirty="0">
                  <a:solidFill>
                    <a:srgbClr val="0B1E23"/>
                  </a:solidFill>
                  <a:sym typeface="Wingdings" pitchFamily="2" charset="2"/>
                </a:rPr>
                <a:t> </a:t>
              </a:r>
              <a:r>
                <a:rPr lang="en-US" sz="1846" dirty="0" err="1">
                  <a:solidFill>
                    <a:srgbClr val="0B1E23"/>
                  </a:solidFill>
                  <a:sym typeface="Wingdings" pitchFamily="2" charset="2"/>
                </a:rPr>
                <a:t>Ketat</a:t>
              </a:r>
              <a:endParaRPr lang="en-US" sz="1846" dirty="0">
                <a:solidFill>
                  <a:srgbClr val="0B1E23"/>
                </a:solidFill>
              </a:endParaRPr>
            </a:p>
          </p:txBody>
        </p:sp>
        <p:pic>
          <p:nvPicPr>
            <p:cNvPr id="22" name="Picture 21" descr="global competition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7800" y="4132395"/>
              <a:ext cx="2439866" cy="15503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6" name="Group 1"/>
          <p:cNvGrpSpPr/>
          <p:nvPr/>
        </p:nvGrpSpPr>
        <p:grpSpPr>
          <a:xfrm>
            <a:off x="751483" y="1655891"/>
            <a:ext cx="2720280" cy="2124815"/>
            <a:chOff x="751482" y="1655889"/>
            <a:chExt cx="2720280" cy="2124815"/>
          </a:xfrm>
        </p:grpSpPr>
        <p:sp>
          <p:nvSpPr>
            <p:cNvPr id="11278" name="TextBox 18"/>
            <p:cNvSpPr txBox="1">
              <a:spLocks noChangeArrowheads="1"/>
            </p:cNvSpPr>
            <p:nvPr/>
          </p:nvSpPr>
          <p:spPr bwMode="auto">
            <a:xfrm>
              <a:off x="751482" y="1655889"/>
              <a:ext cx="272028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846" dirty="0" err="1">
                  <a:solidFill>
                    <a:srgbClr val="0B1E23"/>
                  </a:solidFill>
                </a:rPr>
                <a:t>Perubahan</a:t>
              </a:r>
              <a:r>
                <a:rPr lang="en-US" sz="1846" dirty="0">
                  <a:solidFill>
                    <a:srgbClr val="0B1E23"/>
                  </a:solidFill>
                </a:rPr>
                <a:t> exponential  </a:t>
              </a:r>
            </a:p>
          </p:txBody>
        </p:sp>
        <p:pic>
          <p:nvPicPr>
            <p:cNvPr id="24" name="Picture 23" descr="eksponential.jpg">
              <a:hlinkClick r:id="rId7" action="ppaction://hlinkfile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203" y="2152661"/>
              <a:ext cx="2546838" cy="1628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6" name="Title 13"/>
          <p:cNvSpPr txBox="1">
            <a:spLocks/>
          </p:cNvSpPr>
          <p:nvPr/>
        </p:nvSpPr>
        <p:spPr bwMode="auto">
          <a:xfrm>
            <a:off x="3" y="0"/>
            <a:ext cx="9905999" cy="1195754"/>
          </a:xfrm>
          <a:prstGeom prst="rect">
            <a:avLst/>
          </a:prstGeom>
          <a:solidFill>
            <a:srgbClr val="C00000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62" b="1" kern="0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PERUBAHAN YANG TERJADI </a:t>
            </a:r>
            <a:endParaRPr lang="en-US" sz="4062" kern="0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BEF4F-276D-4448-BEA6-5232D50AF74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" y="1124744"/>
            <a:ext cx="990600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ction Button: Forward or Next 22">
            <a:hlinkClick r:id="" action="ppaction://hlinkshowjump?jump=nextslide" highlightClick="1"/>
          </p:cNvPr>
          <p:cNvSpPr/>
          <p:nvPr/>
        </p:nvSpPr>
        <p:spPr>
          <a:xfrm>
            <a:off x="8534400" y="5334000"/>
            <a:ext cx="1042416" cy="104241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64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81849" y="6356353"/>
            <a:ext cx="2311400" cy="365125"/>
          </a:xfrm>
        </p:spPr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22" name="Title 1"/>
          <p:cNvSpPr>
            <a:spLocks noGrp="1"/>
          </p:cNvSpPr>
          <p:nvPr>
            <p:ph type="title"/>
          </p:nvPr>
        </p:nvSpPr>
        <p:spPr>
          <a:xfrm>
            <a:off x="247653" y="0"/>
            <a:ext cx="9372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RISIKO ADA DIMANA-MANA  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F37386F-A3F1-40FA-9B5B-E483D987637E}"/>
              </a:ext>
            </a:extLst>
          </p:cNvPr>
          <p:cNvSpPr/>
          <p:nvPr/>
        </p:nvSpPr>
        <p:spPr>
          <a:xfrm>
            <a:off x="660400" y="838201"/>
            <a:ext cx="9220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/>
          <p:cNvSpPr txBox="1"/>
          <p:nvPr/>
        </p:nvSpPr>
        <p:spPr>
          <a:xfrm>
            <a:off x="4344147" y="958840"/>
            <a:ext cx="54793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Bisnis</a:t>
            </a:r>
            <a:r>
              <a:rPr lang="en-US" sz="1500" u="sng" dirty="0"/>
              <a:t>, </a:t>
            </a:r>
            <a:r>
              <a:rPr lang="en-US" sz="1500" u="sng" dirty="0" err="1"/>
              <a:t>Fokus</a:t>
            </a:r>
            <a:r>
              <a:rPr lang="en-US" sz="1500" u="sng" dirty="0"/>
              <a:t> </a:t>
            </a:r>
            <a:r>
              <a:rPr lang="en-US" sz="1500" u="sng" dirty="0" err="1"/>
              <a:t>ke</a:t>
            </a:r>
            <a:r>
              <a:rPr lang="en-US" sz="1500" u="sng" dirty="0"/>
              <a:t> </a:t>
            </a:r>
            <a:r>
              <a:rPr lang="en-US" sz="1500" u="sng" dirty="0" err="1"/>
              <a:t>Sasaran</a:t>
            </a:r>
            <a:r>
              <a:rPr lang="en-US" sz="1500" u="sng" dirty="0"/>
              <a:t> </a:t>
            </a:r>
            <a:r>
              <a:rPr lang="en-US" sz="1500" u="sng" dirty="0" err="1"/>
              <a:t>besar</a:t>
            </a:r>
            <a:r>
              <a:rPr lang="en-US" sz="1500" u="sng" dirty="0"/>
              <a:t> Perusahaan 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Risiko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penetapan</a:t>
            </a:r>
            <a:r>
              <a:rPr lang="en-US" sz="1500" dirty="0"/>
              <a:t> </a:t>
            </a:r>
            <a:r>
              <a:rPr lang="en-US" sz="1500" dirty="0" err="1"/>
              <a:t>strategik</a:t>
            </a:r>
            <a:r>
              <a:rPr lang="en-US" sz="1500" dirty="0"/>
              <a:t>, </a:t>
            </a:r>
            <a:r>
              <a:rPr lang="en-US" sz="1500" dirty="0" err="1"/>
              <a:t>mencegah</a:t>
            </a:r>
            <a:r>
              <a:rPr lang="en-US" sz="1500" dirty="0"/>
              <a:t> </a:t>
            </a:r>
            <a:r>
              <a:rPr lang="en-US" sz="1500" dirty="0" err="1"/>
              <a:t>masalah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penetapan</a:t>
            </a:r>
            <a:r>
              <a:rPr lang="en-US" sz="1500" dirty="0"/>
              <a:t> </a:t>
            </a:r>
            <a:r>
              <a:rPr lang="en-US" sz="1500" dirty="0" err="1"/>
              <a:t>kebijakan</a:t>
            </a:r>
            <a:r>
              <a:rPr lang="en-US" sz="1500" dirty="0"/>
              <a:t> </a:t>
            </a:r>
            <a:r>
              <a:rPr lang="en-US" sz="1500" dirty="0" err="1"/>
              <a:t>bisnis</a:t>
            </a:r>
            <a:r>
              <a:rPr lang="en-US" sz="15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Risiko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mengeksekusi</a:t>
            </a:r>
            <a:r>
              <a:rPr lang="en-US" sz="1500" dirty="0"/>
              <a:t> </a:t>
            </a:r>
            <a:r>
              <a:rPr lang="en-US" sz="1500" dirty="0" err="1"/>
              <a:t>strategik</a:t>
            </a:r>
            <a:r>
              <a:rPr lang="en-US" sz="1500" dirty="0"/>
              <a:t> (Project Management), </a:t>
            </a:r>
            <a:r>
              <a:rPr lang="en-US" sz="1500" dirty="0" err="1"/>
              <a:t>mencegah</a:t>
            </a:r>
            <a:r>
              <a:rPr lang="en-US" sz="1500" dirty="0"/>
              <a:t> </a:t>
            </a:r>
            <a:r>
              <a:rPr lang="en-US" sz="1500" dirty="0" err="1"/>
              <a:t>masalah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tahapan</a:t>
            </a:r>
            <a:r>
              <a:rPr lang="en-US" sz="1500" dirty="0"/>
              <a:t> </a:t>
            </a:r>
            <a:r>
              <a:rPr lang="en-US" sz="1500" dirty="0" err="1"/>
              <a:t>eksekusi</a:t>
            </a:r>
            <a:r>
              <a:rPr lang="en-US" sz="1500" dirty="0"/>
              <a:t> </a:t>
            </a:r>
            <a:r>
              <a:rPr lang="en-US" sz="1500" dirty="0" err="1"/>
              <a:t>strategik</a:t>
            </a:r>
            <a:r>
              <a:rPr lang="en-US" sz="15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Dampak</a:t>
            </a:r>
            <a:r>
              <a:rPr lang="en-US" sz="1500" dirty="0"/>
              <a:t> </a:t>
            </a:r>
            <a:r>
              <a:rPr lang="en-US" sz="1500" dirty="0" err="1"/>
              <a:t>isu</a:t>
            </a:r>
            <a:r>
              <a:rPr lang="en-US" sz="1500" dirty="0"/>
              <a:t> internal/ external, </a:t>
            </a:r>
            <a:r>
              <a:rPr lang="en-US" sz="1500" dirty="0" err="1"/>
              <a:t>tuntutan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harapan</a:t>
            </a:r>
            <a:r>
              <a:rPr lang="en-US" sz="1500" dirty="0"/>
              <a:t> </a:t>
            </a:r>
            <a:r>
              <a:rPr lang="en-US" sz="1500" dirty="0" err="1"/>
              <a:t>dari</a:t>
            </a:r>
            <a:r>
              <a:rPr lang="en-US" sz="1500" dirty="0"/>
              <a:t> </a:t>
            </a:r>
            <a:r>
              <a:rPr lang="en-US" sz="1500" dirty="0" err="1"/>
              <a:t>pihak</a:t>
            </a:r>
            <a:r>
              <a:rPr lang="en-US" sz="1500" dirty="0"/>
              <a:t> </a:t>
            </a:r>
            <a:r>
              <a:rPr lang="en-US" sz="1500" dirty="0" err="1"/>
              <a:t>terkait</a:t>
            </a:r>
            <a:r>
              <a:rPr lang="en-US" sz="1500" dirty="0"/>
              <a:t> </a:t>
            </a:r>
            <a:r>
              <a:rPr lang="en-US" sz="1500" dirty="0" err="1"/>
              <a:t>terhadap</a:t>
            </a:r>
            <a:r>
              <a:rPr lang="en-US" sz="1500" dirty="0"/>
              <a:t> </a:t>
            </a:r>
            <a:r>
              <a:rPr lang="en-US" sz="1500" dirty="0" err="1"/>
              <a:t>perusahaan</a:t>
            </a:r>
            <a:r>
              <a:rPr lang="en-US" sz="1500" dirty="0"/>
              <a:t>  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4349751" y="2789872"/>
            <a:ext cx="541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operasi</a:t>
            </a:r>
            <a:r>
              <a:rPr lang="en-US" sz="1500" u="sng" dirty="0"/>
              <a:t>, </a:t>
            </a:r>
            <a:r>
              <a:rPr lang="en-US" sz="1500" u="sng" dirty="0" err="1"/>
              <a:t>fokus</a:t>
            </a:r>
            <a:r>
              <a:rPr lang="en-US" sz="1500" u="sng" dirty="0"/>
              <a:t> </a:t>
            </a:r>
            <a:r>
              <a:rPr lang="en-US" sz="1500" u="sng" dirty="0" err="1"/>
              <a:t>untuk</a:t>
            </a:r>
            <a:r>
              <a:rPr lang="en-US" sz="1500" u="sng" dirty="0"/>
              <a:t> </a:t>
            </a:r>
            <a:r>
              <a:rPr lang="en-US" sz="1500" u="sng" dirty="0" err="1"/>
              <a:t>menciptakan</a:t>
            </a:r>
            <a:r>
              <a:rPr lang="en-US" sz="1500" u="sng" dirty="0"/>
              <a:t> operational excellent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Risiko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, </a:t>
            </a:r>
            <a:r>
              <a:rPr lang="en-US" sz="1500" dirty="0" err="1"/>
              <a:t>mencegah</a:t>
            </a:r>
            <a:r>
              <a:rPr lang="en-US" sz="1500" dirty="0"/>
              <a:t> </a:t>
            </a:r>
            <a:r>
              <a:rPr lang="en-US" sz="1500" dirty="0" err="1"/>
              <a:t>masalah</a:t>
            </a:r>
            <a:r>
              <a:rPr lang="en-US" sz="1500" dirty="0"/>
              <a:t> </a:t>
            </a:r>
            <a:r>
              <a:rPr lang="en-US" sz="1500" dirty="0" err="1"/>
              <a:t>di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, </a:t>
            </a:r>
          </a:p>
          <a:p>
            <a:pPr marL="515938" lvl="1" indent="-171450">
              <a:buFont typeface="Arial" pitchFamily="34" charset="0"/>
              <a:buChar char="•"/>
            </a:pPr>
            <a:r>
              <a:rPr lang="en-US" sz="1500" b="1" dirty="0">
                <a:solidFill>
                  <a:srgbClr val="FF0000"/>
                </a:solidFill>
              </a:rPr>
              <a:t>Business Process and Risk Process : SIPOCORR (Supplier-Input-Process-Output-Customer-Objectives-Risk-Reference).  Combination process approach + risk, (originality of Sentral Sistem approach)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349750" y="4421188"/>
            <a:ext cx="5562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Spesifik</a:t>
            </a:r>
            <a:r>
              <a:rPr lang="en-US" sz="1500" u="sng" dirty="0"/>
              <a:t>  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500" dirty="0"/>
              <a:t>Quality Risk, HSE Risk, Environmental Risk, Fraud, Security Risk (Asset, Information),  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4273552" y="5440377"/>
            <a:ext cx="5714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akibat</a:t>
            </a:r>
            <a:r>
              <a:rPr lang="en-US" sz="1500" u="sng" dirty="0"/>
              <a:t> </a:t>
            </a:r>
            <a:r>
              <a:rPr lang="en-US" sz="1500" u="sng" dirty="0" err="1"/>
              <a:t>adanya</a:t>
            </a:r>
            <a:r>
              <a:rPr lang="en-US" sz="1500" u="sng" dirty="0"/>
              <a:t> </a:t>
            </a:r>
            <a:r>
              <a:rPr lang="en-US" sz="1500" u="sng" dirty="0" err="1"/>
              <a:t>perubahan</a:t>
            </a:r>
            <a:r>
              <a:rPr lang="en-US" sz="1500" u="sng" dirty="0"/>
              <a:t>  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Risiko</a:t>
            </a:r>
            <a:r>
              <a:rPr lang="en-US" sz="1500" dirty="0"/>
              <a:t> </a:t>
            </a:r>
            <a:r>
              <a:rPr lang="en-US" sz="1500" dirty="0" err="1"/>
              <a:t>akibat</a:t>
            </a:r>
            <a:r>
              <a:rPr lang="en-US" sz="1500" dirty="0"/>
              <a:t> </a:t>
            </a:r>
            <a:r>
              <a:rPr lang="en-US" sz="1500" dirty="0" err="1"/>
              <a:t>adanya</a:t>
            </a:r>
            <a:r>
              <a:rPr lang="en-US" sz="1500" dirty="0"/>
              <a:t> </a:t>
            </a:r>
            <a:r>
              <a:rPr lang="en-US" sz="1500" dirty="0" err="1"/>
              <a:t>perubahan</a:t>
            </a:r>
            <a:r>
              <a:rPr lang="en-US" sz="1500" dirty="0"/>
              <a:t> internal, external   </a:t>
            </a:r>
          </a:p>
          <a:p>
            <a:pPr marL="627063" lvl="1" indent="-169863">
              <a:buFont typeface="Arial" pitchFamily="34" charset="0"/>
              <a:buChar char="•"/>
            </a:pPr>
            <a:r>
              <a:rPr lang="en-US" sz="1500" dirty="0"/>
              <a:t>Monitor </a:t>
            </a:r>
            <a:r>
              <a:rPr lang="en-US" sz="1500" dirty="0" err="1"/>
              <a:t>perubahan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dampaknya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operasional</a:t>
            </a:r>
            <a:r>
              <a:rPr lang="en-US" sz="1500" dirty="0"/>
              <a:t> </a:t>
            </a:r>
            <a:r>
              <a:rPr lang="en-US" sz="1500" dirty="0" err="1"/>
              <a:t>hari</a:t>
            </a:r>
            <a:r>
              <a:rPr lang="en-US" sz="1500" dirty="0"/>
              <a:t> </a:t>
            </a:r>
            <a:r>
              <a:rPr lang="en-US" sz="1500" dirty="0" err="1"/>
              <a:t>ini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dimasa</a:t>
            </a:r>
            <a:r>
              <a:rPr lang="en-US" sz="1500" dirty="0"/>
              <a:t> </a:t>
            </a:r>
            <a:r>
              <a:rPr lang="en-US" sz="1500" dirty="0" err="1"/>
              <a:t>depan</a:t>
            </a:r>
            <a:r>
              <a:rPr lang="en-US" sz="1500" dirty="0"/>
              <a:t> </a:t>
            </a:r>
          </a:p>
        </p:txBody>
      </p:sp>
      <p:cxnSp>
        <p:nvCxnSpPr>
          <p:cNvPr id="231" name="Straight Connector 230"/>
          <p:cNvCxnSpPr/>
          <p:nvPr/>
        </p:nvCxnSpPr>
        <p:spPr>
          <a:xfrm>
            <a:off x="4349749" y="2667000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273549" y="4344988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273549" y="5410200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 l="16719"/>
          <a:stretch>
            <a:fillRect/>
          </a:stretch>
        </p:blipFill>
        <p:spPr bwMode="auto">
          <a:xfrm>
            <a:off x="82552" y="1981200"/>
            <a:ext cx="361232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330200" y="1447800"/>
            <a:ext cx="118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Event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1092200" y="1981134"/>
            <a:ext cx="457200" cy="17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93950" y="990601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Risk </a:t>
            </a:r>
            <a:r>
              <a:rPr lang="en-US" sz="1400" dirty="0" err="1"/>
              <a:t>Manajemen</a:t>
            </a:r>
            <a:r>
              <a:rPr lang="en-US" sz="1400" dirty="0"/>
              <a:t>  </a:t>
            </a:r>
          </a:p>
          <a:p>
            <a:r>
              <a:rPr lang="en-US" sz="1400" b="1" dirty="0" err="1"/>
              <a:t>Menciptakan</a:t>
            </a:r>
            <a:r>
              <a:rPr lang="en-US" sz="1400" b="1" dirty="0"/>
              <a:t> filter  </a:t>
            </a:r>
          </a:p>
          <a:p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mencegah</a:t>
            </a:r>
            <a:r>
              <a:rPr lang="en-US" sz="1400" dirty="0"/>
              <a:t> </a:t>
            </a:r>
          </a:p>
          <a:p>
            <a:r>
              <a:rPr lang="en-US" sz="1400" dirty="0"/>
              <a:t>risk event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2838450" y="2285934"/>
            <a:ext cx="762000" cy="17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2" y="1"/>
            <a:ext cx="9524999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RISIKO </a:t>
            </a:r>
            <a:r>
              <a:rPr lang="en-US" sz="2800" dirty="0">
                <a:sym typeface="Wingdings" pitchFamily="2" charset="2"/>
              </a:rPr>
              <a:t> </a:t>
            </a:r>
            <a:br>
              <a:rPr lang="en-US" sz="2800" dirty="0">
                <a:sym typeface="Wingdings" pitchFamily="2" charset="2"/>
              </a:rPr>
            </a:br>
            <a:r>
              <a:rPr lang="en-US" sz="2800" dirty="0" err="1">
                <a:sym typeface="Wingdings" pitchFamily="2" charset="2"/>
              </a:rPr>
              <a:t>Contoh</a:t>
            </a:r>
            <a:r>
              <a:rPr lang="en-US" sz="2800" dirty="0">
                <a:sym typeface="Wingdings" pitchFamily="2" charset="2"/>
              </a:rPr>
              <a:t> </a:t>
            </a:r>
            <a:r>
              <a:rPr lang="en-US" sz="2800" dirty="0" err="1">
                <a:sym typeface="Wingdings" pitchFamily="2" charset="2"/>
              </a:rPr>
              <a:t>Ketidakpastian</a:t>
            </a:r>
            <a:r>
              <a:rPr lang="en-US" sz="2800" dirty="0">
                <a:sym typeface="Wingdings" pitchFamily="2" charset="2"/>
              </a:rPr>
              <a:t> yang </a:t>
            </a:r>
            <a:r>
              <a:rPr lang="en-US" sz="2800" dirty="0" err="1">
                <a:sym typeface="Wingdings" pitchFamily="2" charset="2"/>
              </a:rPr>
              <a:t>berdampak</a:t>
            </a:r>
            <a:r>
              <a:rPr lang="en-US" sz="2800" dirty="0">
                <a:sym typeface="Wingdings" pitchFamily="2" charset="2"/>
              </a:rPr>
              <a:t> </a:t>
            </a:r>
            <a:r>
              <a:rPr lang="en-US" sz="2800" dirty="0" err="1">
                <a:sym typeface="Wingdings" pitchFamily="2" charset="2"/>
              </a:rPr>
              <a:t>pada</a:t>
            </a:r>
            <a:r>
              <a:rPr lang="en-US" sz="2800" dirty="0">
                <a:sym typeface="Wingdings" pitchFamily="2" charset="2"/>
              </a:rPr>
              <a:t> </a:t>
            </a:r>
            <a:r>
              <a:rPr lang="en-US" sz="2800" dirty="0" err="1">
                <a:sym typeface="Wingdings" pitchFamily="2" charset="2"/>
              </a:rPr>
              <a:t>Sasaran</a:t>
            </a:r>
            <a:r>
              <a:rPr lang="en-US" sz="2800" dirty="0">
                <a:sym typeface="Wingdings" pitchFamily="2" charset="2"/>
              </a:rPr>
              <a:t>  </a:t>
            </a:r>
            <a:endParaRPr lang="en-US" sz="2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30201" y="1295400"/>
          <a:ext cx="9224962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3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Kelompok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Risiko</a:t>
                      </a:r>
                      <a:r>
                        <a:rPr lang="en-US" sz="2000" baseline="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Sasaran</a:t>
                      </a:r>
                      <a:r>
                        <a:rPr lang="en-US" sz="2000" baseline="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Ketidakpastian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akibat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perubahan</a:t>
                      </a:r>
                      <a:r>
                        <a:rPr lang="en-US" sz="2000" baseline="0" dirty="0"/>
                        <a:t> internal/ external 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Risiko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Strategik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err="1"/>
                        <a:t>Perluasan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bisnis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membangun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pabrik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baru</a:t>
                      </a:r>
                      <a:r>
                        <a:rPr lang="en-US" sz="1400" baseline="0" dirty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Ketidakpastian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pada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kondisi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sosial</a:t>
                      </a:r>
                      <a:r>
                        <a:rPr lang="en-US" sz="1400" dirty="0"/>
                        <a:t> – </a:t>
                      </a:r>
                      <a:r>
                        <a:rPr lang="en-US" sz="1400" dirty="0" err="1"/>
                        <a:t>politik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ada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Pemilihan</a:t>
                      </a:r>
                      <a:r>
                        <a:rPr lang="en-US" sz="1400" baseline="0" dirty="0"/>
                        <a:t> President 2019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Risiko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Eksekusi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Eksekusi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pembangunan</a:t>
                      </a:r>
                      <a:r>
                        <a:rPr lang="en-US" sz="1400" baseline="0" dirty="0"/>
                        <a:t>   </a:t>
                      </a:r>
                    </a:p>
                    <a:p>
                      <a:r>
                        <a:rPr lang="en-US" sz="1400" baseline="0" dirty="0"/>
                        <a:t>Pembangunan </a:t>
                      </a:r>
                      <a:r>
                        <a:rPr lang="en-US" sz="1400" baseline="0" dirty="0" err="1"/>
                        <a:t>tepat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waktu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tidak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melebihi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anggaran</a:t>
                      </a:r>
                      <a:r>
                        <a:rPr lang="en-US" sz="1400" baseline="0" dirty="0"/>
                        <a:t> 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Ketidakpastian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dalam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mendapatkan</a:t>
                      </a:r>
                      <a:r>
                        <a:rPr lang="en-US" sz="1400" dirty="0"/>
                        <a:t> material, </a:t>
                      </a:r>
                      <a:r>
                        <a:rPr lang="en-US" sz="1400" dirty="0" err="1"/>
                        <a:t>karena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regulasi</a:t>
                      </a:r>
                      <a:r>
                        <a:rPr lang="en-US" sz="1400" dirty="0"/>
                        <a:t> T</a:t>
                      </a:r>
                      <a:r>
                        <a:rPr lang="en-US" sz="1400" baseline="0" dirty="0"/>
                        <a:t>KDN (</a:t>
                      </a:r>
                      <a:r>
                        <a:rPr lang="en-US" sz="1400" baseline="0" dirty="0" err="1"/>
                        <a:t>tingkat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kandungan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dalam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negeri</a:t>
                      </a:r>
                      <a:r>
                        <a:rPr lang="en-US" sz="1400" baseline="0" dirty="0"/>
                        <a:t>), </a:t>
                      </a:r>
                      <a:r>
                        <a:rPr lang="en-US" sz="1400" baseline="0" dirty="0" err="1"/>
                        <a:t>sedangkan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industri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lokal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kapasitas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terbatas</a:t>
                      </a:r>
                      <a:r>
                        <a:rPr lang="en-US" sz="1400" baseline="0" dirty="0"/>
                        <a:t> </a:t>
                      </a:r>
                    </a:p>
                    <a:p>
                      <a:r>
                        <a:rPr lang="en-US" sz="1400" baseline="0" dirty="0" err="1"/>
                        <a:t>Ketidakpastian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dalam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mendapatkan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karyawan</a:t>
                      </a:r>
                      <a:r>
                        <a:rPr lang="en-US" sz="1400" baseline="0" dirty="0"/>
                        <a:t> yang </a:t>
                      </a:r>
                      <a:r>
                        <a:rPr lang="en-US" sz="1400" baseline="0" dirty="0" err="1"/>
                        <a:t>pengalaman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karena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permintaan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tenaga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kerja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berpengalaman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tinggi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pengembangan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infrastruktur</a:t>
                      </a:r>
                      <a:r>
                        <a:rPr lang="en-US" sz="1400" baseline="0" dirty="0"/>
                        <a:t> yang </a:t>
                      </a:r>
                      <a:r>
                        <a:rPr lang="en-US" sz="1400" baseline="0" dirty="0" err="1"/>
                        <a:t>meningkat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tajam</a:t>
                      </a:r>
                      <a:r>
                        <a:rPr lang="en-US" sz="1400" baseline="0" dirty="0"/>
                        <a:t> )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aseline="0" dirty="0" err="1"/>
                        <a:t>Risiko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operasional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rutin</a:t>
                      </a:r>
                      <a:endParaRPr lang="en-US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Operasional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rutin</a:t>
                      </a:r>
                      <a:r>
                        <a:rPr lang="en-US" sz="1400" baseline="0" dirty="0"/>
                        <a:t>:   </a:t>
                      </a:r>
                    </a:p>
                    <a:p>
                      <a:r>
                        <a:rPr lang="en-US" sz="1400" baseline="0" dirty="0" err="1"/>
                        <a:t>Tidak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ada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kerusakan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mesin</a:t>
                      </a:r>
                      <a:endParaRPr lang="en-US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Ketidakpastian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kondisi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mesin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Risiko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akibat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perubahan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Tidak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ada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dampak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negatif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akibat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perubahan</a:t>
                      </a:r>
                      <a:r>
                        <a:rPr lang="en-US" sz="1400" baseline="0" dirty="0"/>
                        <a:t> internal/ external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400" baseline="0" dirty="0" err="1"/>
                        <a:t>Ketidakpastian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sebagai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dampak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dari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perubahan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pekerja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perlu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melakukan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penyesuaian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pola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pikir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kebiasan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kerja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keluar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dari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zona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nyaman</a:t>
                      </a:r>
                      <a:r>
                        <a:rPr lang="en-US" sz="1400" baseline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2950" y="5410200"/>
            <a:ext cx="850265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Identifikasi</a:t>
            </a:r>
            <a:r>
              <a:rPr lang="en-US" sz="2000" dirty="0"/>
              <a:t> </a:t>
            </a:r>
            <a:r>
              <a:rPr lang="en-US" sz="2000" dirty="0" err="1"/>
              <a:t>ketidakpastian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Perusahaan, yang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Risiko</a:t>
            </a:r>
            <a:r>
              <a:rPr lang="en-US" sz="2000" dirty="0"/>
              <a:t> </a:t>
            </a:r>
            <a:r>
              <a:rPr lang="en-US" sz="2000" dirty="0" err="1"/>
              <a:t>Strategik</a:t>
            </a:r>
            <a:r>
              <a:rPr lang="en-US" sz="2000" dirty="0"/>
              <a:t>, </a:t>
            </a:r>
            <a:r>
              <a:rPr lang="en-US" sz="2000" dirty="0" err="1"/>
              <a:t>Risiko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eksekusi</a:t>
            </a:r>
            <a:r>
              <a:rPr lang="en-US" sz="2000" dirty="0"/>
              <a:t> </a:t>
            </a:r>
            <a:r>
              <a:rPr lang="en-US" sz="2000" dirty="0" err="1"/>
              <a:t>Strategik</a:t>
            </a:r>
            <a:r>
              <a:rPr lang="en-US" sz="2000" dirty="0"/>
              <a:t>, </a:t>
            </a:r>
            <a:r>
              <a:rPr lang="en-US" sz="2000" dirty="0" err="1"/>
              <a:t>Risiko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operasional</a:t>
            </a:r>
            <a:r>
              <a:rPr lang="en-US" sz="2000" dirty="0"/>
              <a:t>, </a:t>
            </a:r>
            <a:r>
              <a:rPr lang="en-US" sz="2000" dirty="0" err="1"/>
              <a:t>Risiko</a:t>
            </a:r>
            <a:r>
              <a:rPr lang="en-US" sz="2000" dirty="0"/>
              <a:t> </a:t>
            </a:r>
            <a:r>
              <a:rPr lang="en-US" sz="2000" dirty="0" err="1"/>
              <a:t>akibat</a:t>
            </a:r>
            <a:r>
              <a:rPr lang="en-US" sz="2000" dirty="0"/>
              <a:t> </a:t>
            </a:r>
            <a:r>
              <a:rPr lang="en-US" sz="2000" dirty="0" err="1"/>
              <a:t>adanya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Penerapan</a:t>
            </a:r>
            <a:r>
              <a:rPr lang="en-US" sz="4000" b="1" dirty="0"/>
              <a:t> </a:t>
            </a:r>
            <a:r>
              <a:rPr lang="en-US" sz="4000" b="1" dirty="0" err="1"/>
              <a:t>Manajemen</a:t>
            </a:r>
            <a:r>
              <a:rPr lang="en-US" sz="4000" b="1" dirty="0"/>
              <a:t> RISIKO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3"/>
            <a:ext cx="9245600" cy="4525963"/>
          </a:xfrm>
        </p:spPr>
        <p:txBody>
          <a:bodyPr>
            <a:normAutofit/>
          </a:bodyPr>
          <a:lstStyle/>
          <a:p>
            <a:pPr marL="1027113" indent="-1027113">
              <a:buNone/>
            </a:pPr>
            <a:r>
              <a:rPr lang="en-US" sz="3200" b="1" u="sng" dirty="0" err="1"/>
              <a:t>Manajemen</a:t>
            </a:r>
            <a:r>
              <a:rPr lang="en-US" sz="3200" b="1" u="sng" dirty="0"/>
              <a:t> RISIKO</a:t>
            </a:r>
            <a:endParaRPr lang="en-US" sz="2400" dirty="0"/>
          </a:p>
          <a:p>
            <a:pPr marL="395288" lvl="1" indent="0">
              <a:buNone/>
            </a:pPr>
            <a:r>
              <a:rPr lang="en-US" sz="2200" b="1" dirty="0" err="1">
                <a:solidFill>
                  <a:srgbClr val="0033CC"/>
                </a:solidFill>
              </a:rPr>
              <a:t>Mengidentifikasi</a:t>
            </a:r>
            <a:r>
              <a:rPr lang="en-US" sz="2200" b="1" dirty="0">
                <a:solidFill>
                  <a:srgbClr val="0033CC"/>
                </a:solidFill>
              </a:rPr>
              <a:t> </a:t>
            </a:r>
            <a:r>
              <a:rPr lang="en-US" sz="2200" b="1" dirty="0" err="1">
                <a:solidFill>
                  <a:srgbClr val="0033CC"/>
                </a:solidFill>
              </a:rPr>
              <a:t>dan</a:t>
            </a:r>
            <a:r>
              <a:rPr lang="en-US" sz="2200" b="1" dirty="0">
                <a:solidFill>
                  <a:srgbClr val="0033CC"/>
                </a:solidFill>
              </a:rPr>
              <a:t> </a:t>
            </a:r>
            <a:r>
              <a:rPr lang="en-US" sz="2200" b="1" dirty="0" err="1">
                <a:solidFill>
                  <a:srgbClr val="0033CC"/>
                </a:solidFill>
              </a:rPr>
              <a:t>mengelola</a:t>
            </a:r>
            <a:r>
              <a:rPr lang="en-US" sz="2200" b="1" dirty="0">
                <a:solidFill>
                  <a:srgbClr val="0033CC"/>
                </a:solidFill>
              </a:rPr>
              <a:t> </a:t>
            </a:r>
            <a:r>
              <a:rPr lang="en-US" sz="2200" b="1" dirty="0" err="1">
                <a:solidFill>
                  <a:srgbClr val="0033CC"/>
                </a:solidFill>
              </a:rPr>
              <a:t>peristiwa</a:t>
            </a:r>
            <a:r>
              <a:rPr lang="en-US" sz="2200" b="1" dirty="0">
                <a:solidFill>
                  <a:srgbClr val="0033CC"/>
                </a:solidFill>
              </a:rPr>
              <a:t> (</a:t>
            </a:r>
            <a:r>
              <a:rPr lang="en-US" sz="2200" b="1" dirty="0" err="1">
                <a:solidFill>
                  <a:srgbClr val="0033CC"/>
                </a:solidFill>
              </a:rPr>
              <a:t>isu</a:t>
            </a:r>
            <a:r>
              <a:rPr lang="en-US" sz="2200" b="1" dirty="0">
                <a:solidFill>
                  <a:srgbClr val="0033CC"/>
                </a:solidFill>
              </a:rPr>
              <a:t> </a:t>
            </a:r>
            <a:r>
              <a:rPr lang="en-US" sz="2200" b="1" dirty="0" err="1">
                <a:solidFill>
                  <a:srgbClr val="0033CC"/>
                </a:solidFill>
              </a:rPr>
              <a:t>dan</a:t>
            </a:r>
            <a:r>
              <a:rPr lang="en-US" sz="2200" b="1" dirty="0">
                <a:solidFill>
                  <a:srgbClr val="0033CC"/>
                </a:solidFill>
              </a:rPr>
              <a:t> </a:t>
            </a:r>
            <a:r>
              <a:rPr lang="en-US" sz="2200" b="1" dirty="0" err="1">
                <a:solidFill>
                  <a:srgbClr val="0033CC"/>
                </a:solidFill>
              </a:rPr>
              <a:t>kejadian</a:t>
            </a:r>
            <a:r>
              <a:rPr lang="en-US" sz="2200" b="1" dirty="0">
                <a:solidFill>
                  <a:srgbClr val="0033CC"/>
                </a:solidFill>
              </a:rPr>
              <a:t>) </a:t>
            </a:r>
            <a:r>
              <a:rPr lang="en-US" sz="2200" b="1" dirty="0"/>
              <a:t>yang </a:t>
            </a:r>
            <a:r>
              <a:rPr lang="en-US" sz="2200" b="1" dirty="0" err="1"/>
              <a:t>dapat</a:t>
            </a:r>
            <a:r>
              <a:rPr lang="en-US" sz="2200" b="1" dirty="0"/>
              <a:t> </a:t>
            </a:r>
            <a:r>
              <a:rPr lang="en-US" sz="2200" b="1" dirty="0" err="1"/>
              <a:t>mengagalkan</a:t>
            </a:r>
            <a:r>
              <a:rPr lang="en-US" sz="2200" b="1" dirty="0"/>
              <a:t> </a:t>
            </a:r>
            <a:r>
              <a:rPr lang="en-US" sz="2200" b="1" dirty="0" err="1"/>
              <a:t>organisasi</a:t>
            </a:r>
            <a:r>
              <a:rPr lang="en-US" sz="2200" b="1" dirty="0"/>
              <a:t> </a:t>
            </a:r>
            <a:r>
              <a:rPr lang="en-US" sz="2200" b="1" dirty="0" err="1"/>
              <a:t>mencapai</a:t>
            </a:r>
            <a:r>
              <a:rPr lang="en-US" sz="2200" b="1" dirty="0"/>
              <a:t> </a:t>
            </a:r>
            <a:r>
              <a:rPr lang="en-US" sz="2200" b="1" dirty="0" err="1"/>
              <a:t>Sasaran</a:t>
            </a:r>
            <a:r>
              <a:rPr lang="en-US" sz="2200" b="1" dirty="0"/>
              <a:t>  (objectives) </a:t>
            </a:r>
          </a:p>
          <a:p>
            <a:pPr marL="395288" lvl="1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3200" b="1" u="sng" dirty="0" err="1"/>
              <a:t>Tahapan</a:t>
            </a:r>
            <a:r>
              <a:rPr lang="en-US" sz="3200" b="1" u="sng" dirty="0"/>
              <a:t> </a:t>
            </a:r>
            <a:r>
              <a:rPr lang="en-US" sz="3200" b="1" u="sng" dirty="0" err="1"/>
              <a:t>penerapan</a:t>
            </a:r>
            <a:r>
              <a:rPr lang="en-US" sz="3200" b="1" u="sng" dirty="0"/>
              <a:t> </a:t>
            </a:r>
            <a:r>
              <a:rPr lang="en-US" sz="3200" b="1" u="sng" dirty="0" err="1"/>
              <a:t>Manajemen</a:t>
            </a:r>
            <a:r>
              <a:rPr lang="en-US" sz="3200" b="1" u="sng" dirty="0"/>
              <a:t> RISIKO</a:t>
            </a:r>
            <a:endParaRPr lang="en-US" b="1" u="sng" dirty="0"/>
          </a:p>
          <a:p>
            <a:pPr marL="828675" lvl="1" indent="-457200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peristiwa</a:t>
            </a:r>
            <a:r>
              <a:rPr lang="en-US" sz="2800" dirty="0"/>
              <a:t> yang </a:t>
            </a:r>
            <a:r>
              <a:rPr lang="en-US" sz="2800" dirty="0" err="1"/>
              <a:t>memiliki</a:t>
            </a:r>
            <a:r>
              <a:rPr lang="en-US" sz="2800" dirty="0"/>
              <a:t> RISIKO</a:t>
            </a:r>
          </a:p>
          <a:p>
            <a:pPr marL="828675" lvl="1" indent="-457200">
              <a:buFont typeface="+mj-lt"/>
              <a:buAutoNum type="arabicPeriod"/>
            </a:pPr>
            <a:r>
              <a:rPr lang="en-US" sz="2800" dirty="0" err="1"/>
              <a:t>Evaluasi</a:t>
            </a:r>
            <a:r>
              <a:rPr lang="en-US" sz="2800" dirty="0"/>
              <a:t> RISIKO</a:t>
            </a:r>
          </a:p>
          <a:p>
            <a:pPr marL="828675" lvl="1" indent="-457200">
              <a:buFont typeface="+mj-lt"/>
              <a:buAutoNum type="arabicPeriod"/>
            </a:pPr>
            <a:r>
              <a:rPr lang="en-US" sz="2800" dirty="0" err="1"/>
              <a:t>Pengendalian</a:t>
            </a:r>
            <a:r>
              <a:rPr lang="en-US" sz="2800" dirty="0"/>
              <a:t> RISIKO</a:t>
            </a:r>
          </a:p>
          <a:p>
            <a:pPr marL="828675" lvl="1" indent="-457200">
              <a:buFont typeface="+mj-lt"/>
              <a:buAutoNum type="arabicPeriod"/>
            </a:pPr>
            <a:r>
              <a:rPr lang="en-US" sz="2800" dirty="0" err="1"/>
              <a:t>Pemantauan</a:t>
            </a:r>
            <a:r>
              <a:rPr lang="en-US" sz="2800" dirty="0"/>
              <a:t> RISIKO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07730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Manajemen</a:t>
            </a:r>
            <a:r>
              <a:rPr lang="en-US" b="1" dirty="0">
                <a:solidFill>
                  <a:schemeClr val="bg1"/>
                </a:solidFill>
              </a:rPr>
              <a:t> RISIKO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228600"/>
            <a:ext cx="8489950" cy="990600"/>
          </a:xfrm>
        </p:spPr>
        <p:txBody>
          <a:bodyPr>
            <a:normAutofit fontScale="90000"/>
          </a:bodyPr>
          <a:lstStyle/>
          <a:p>
            <a:r>
              <a:rPr lang="en-US" sz="4000" b="1" dirty="0" err="1"/>
              <a:t>Pengendalian</a:t>
            </a:r>
            <a:r>
              <a:rPr lang="en-US" sz="4000" b="1" dirty="0"/>
              <a:t> </a:t>
            </a:r>
            <a:r>
              <a:rPr lang="en-US" sz="4000" b="1" dirty="0" err="1"/>
              <a:t>Risiko</a:t>
            </a:r>
            <a:r>
              <a:rPr lang="en-US" sz="4000" b="1" dirty="0"/>
              <a:t> </a:t>
            </a:r>
            <a:r>
              <a:rPr lang="en-US" sz="4000" b="1" dirty="0" err="1"/>
              <a:t>Teknik</a:t>
            </a:r>
            <a:r>
              <a:rPr lang="en-US" sz="4000" b="1" dirty="0"/>
              <a:t> Bowtie</a:t>
            </a:r>
            <a:br>
              <a:rPr lang="en-US" sz="4000" dirty="0"/>
            </a:br>
            <a:r>
              <a:rPr lang="en-US" sz="2200" dirty="0" err="1"/>
              <a:t>Pengendalian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</a:t>
            </a:r>
            <a:r>
              <a:rPr lang="en-US" sz="2200" dirty="0" err="1"/>
              <a:t>penyebab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pengendalian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</a:t>
            </a:r>
            <a:r>
              <a:rPr lang="en-US" sz="2200" dirty="0" err="1"/>
              <a:t>dampak</a:t>
            </a:r>
            <a:r>
              <a:rPr lang="en-US" sz="2200" dirty="0"/>
              <a:t>  </a:t>
            </a:r>
            <a:endParaRPr lang="id-ID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590B-1480-4409-A097-C4475AB35F63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 flipH="1">
            <a:off x="4996111" y="2065608"/>
            <a:ext cx="3411784" cy="3182358"/>
            <a:chOff x="990600" y="1828800"/>
            <a:chExt cx="3630387" cy="3581400"/>
          </a:xfrm>
        </p:grpSpPr>
        <p:sp>
          <p:nvSpPr>
            <p:cNvPr id="24" name="Rectangle 23"/>
            <p:cNvSpPr/>
            <p:nvPr/>
          </p:nvSpPr>
          <p:spPr>
            <a:xfrm>
              <a:off x="990600" y="1828800"/>
              <a:ext cx="457200" cy="35814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b="1" dirty="0">
                  <a:ea typeface="Helvetica Neue Light" pitchFamily="2" charset="2"/>
                  <a:cs typeface="Helvetica Neue Light" pitchFamily="2" charset="2"/>
                </a:rPr>
                <a:t>CONSEQUENCES</a:t>
              </a: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1268187" y="2057400"/>
              <a:ext cx="3581400" cy="3124200"/>
            </a:xfrm>
            <a:prstGeom prst="triangle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ea typeface="Helvetica Neue Light" pitchFamily="2" charset="2"/>
                <a:cs typeface="Helvetica Neue Light" pitchFamily="2" charset="2"/>
              </a:endParaRPr>
            </a:p>
          </p:txBody>
        </p:sp>
      </p:grpSp>
      <p:grpSp>
        <p:nvGrpSpPr>
          <p:cNvPr id="5" name="Group 10"/>
          <p:cNvGrpSpPr/>
          <p:nvPr/>
        </p:nvGrpSpPr>
        <p:grpSpPr>
          <a:xfrm>
            <a:off x="1676400" y="2065608"/>
            <a:ext cx="3411784" cy="3182358"/>
            <a:chOff x="990600" y="1828800"/>
            <a:chExt cx="3630387" cy="3581400"/>
          </a:xfrm>
        </p:grpSpPr>
        <p:sp>
          <p:nvSpPr>
            <p:cNvPr id="22" name="Rectangle 21"/>
            <p:cNvSpPr/>
            <p:nvPr/>
          </p:nvSpPr>
          <p:spPr>
            <a:xfrm>
              <a:off x="990600" y="1828800"/>
              <a:ext cx="457200" cy="35814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b="1" dirty="0">
                  <a:ea typeface="Helvetica Neue Light" pitchFamily="2" charset="2"/>
                  <a:cs typeface="Helvetica Neue Light" pitchFamily="2" charset="2"/>
                </a:rPr>
                <a:t>CAUSES OF RISKS</a:t>
              </a:r>
            </a:p>
          </p:txBody>
        </p:sp>
        <p:sp>
          <p:nvSpPr>
            <p:cNvPr id="23" name="Isosceles Triangle 22"/>
            <p:cNvSpPr/>
            <p:nvPr/>
          </p:nvSpPr>
          <p:spPr>
            <a:xfrm rot="5400000">
              <a:off x="1268187" y="2057400"/>
              <a:ext cx="3581400" cy="3124200"/>
            </a:xfrm>
            <a:prstGeom prst="triangle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ea typeface="Helvetica Neue Light" pitchFamily="2" charset="2"/>
                <a:cs typeface="Helvetica Neue Light" pitchFamily="2" charset="2"/>
              </a:endParaRPr>
            </a:p>
          </p:txBody>
        </p:sp>
      </p:grpSp>
      <p:sp>
        <p:nvSpPr>
          <p:cNvPr id="8" name="Oval 7"/>
          <p:cNvSpPr/>
          <p:nvPr/>
        </p:nvSpPr>
        <p:spPr>
          <a:xfrm>
            <a:off x="4612478" y="3148964"/>
            <a:ext cx="930951" cy="10156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2478" y="3384040"/>
            <a:ext cx="930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a typeface="Helvetica Neue Light" pitchFamily="2" charset="2"/>
                <a:cs typeface="Helvetica Neue Light" pitchFamily="2" charset="2"/>
              </a:rPr>
              <a:t>RISK EVENT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6069" y="3123475"/>
            <a:ext cx="2063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a typeface="Helvetica Neue Light" pitchFamily="2" charset="2"/>
                <a:cs typeface="Helvetica Neue Light" pitchFamily="2" charset="2"/>
              </a:rPr>
              <a:t>PENGHALANG PENYEBAB UNTUK MENCEGAH TERJADINYA RISK EVENT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93047" y="3281190"/>
            <a:ext cx="2363184" cy="95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a typeface="Helvetica Neue Light" pitchFamily="2" charset="2"/>
                <a:cs typeface="Helvetica Neue Light" pitchFamily="2" charset="2"/>
              </a:rPr>
              <a:t>PENGHALANG UNTUK MENGHILANGK AN ATAU MENGURANGI  DAMPAK DARI RISK EVENT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8735" y="4382871"/>
            <a:ext cx="286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Fokus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</a:p>
          <a:p>
            <a:pPr algn="ctr"/>
            <a:r>
              <a:rPr lang="en-US" dirty="0">
                <a:ea typeface="Helvetica Neue Light" pitchFamily="2" charset="2"/>
                <a:cs typeface="Helvetica Neue Light" pitchFamily="2" charset="2"/>
              </a:rPr>
              <a:t>Management RISK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9000" y="1284840"/>
            <a:ext cx="326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a typeface="Helvetica Neue Light" pitchFamily="2" charset="2"/>
                <a:cs typeface="Helvetica Neue Light" pitchFamily="2" charset="2"/>
              </a:rPr>
              <a:t>PERISTIWA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3A4B1-E820-4EAE-87E5-C95D9A2DD0E1}"/>
              </a:ext>
            </a:extLst>
          </p:cNvPr>
          <p:cNvSpPr/>
          <p:nvPr/>
        </p:nvSpPr>
        <p:spPr>
          <a:xfrm>
            <a:off x="0" y="0"/>
            <a:ext cx="609600" cy="23813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4953000" y="1828800"/>
            <a:ext cx="2286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14800" y="2297668"/>
            <a:ext cx="182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KETIDAKPASTIAN </a:t>
            </a:r>
          </a:p>
        </p:txBody>
      </p:sp>
      <p:sp>
        <p:nvSpPr>
          <p:cNvPr id="35" name="Down Arrow 34"/>
          <p:cNvSpPr/>
          <p:nvPr/>
        </p:nvSpPr>
        <p:spPr>
          <a:xfrm>
            <a:off x="4953000" y="2658070"/>
            <a:ext cx="2286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819400" y="540127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a typeface="Helvetica Neue Light" pitchFamily="2" charset="2"/>
                <a:cs typeface="Helvetica Neue Light" pitchFamily="2" charset="2"/>
              </a:rPr>
              <a:t>Di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integrasikan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kedalam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sistem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dalam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bentuk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perbaikan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sistem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atau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masuk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ke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dalam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program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kerja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(yang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bersifat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project)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3810000" y="4114800"/>
            <a:ext cx="8382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0800000" flipV="1">
            <a:off x="5562600" y="4191000"/>
            <a:ext cx="106680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own Arrow 40"/>
          <p:cNvSpPr/>
          <p:nvPr/>
        </p:nvSpPr>
        <p:spPr>
          <a:xfrm>
            <a:off x="5029201" y="5029200"/>
            <a:ext cx="2286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577" y="381000"/>
            <a:ext cx="7678024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u="sng" dirty="0" err="1"/>
              <a:t>Identifikasi</a:t>
            </a:r>
            <a:r>
              <a:rPr lang="en-US" sz="3200" u="sng" dirty="0"/>
              <a:t> </a:t>
            </a:r>
            <a:r>
              <a:rPr lang="en-US" sz="3200" u="sng" dirty="0" err="1"/>
              <a:t>Penghalang</a:t>
            </a:r>
            <a:r>
              <a:rPr lang="en-US" sz="3200" u="sng" dirty="0"/>
              <a:t> </a:t>
            </a:r>
            <a:r>
              <a:rPr lang="en-US" sz="3200" u="sng" dirty="0" err="1"/>
              <a:t>untuk</a:t>
            </a:r>
            <a:r>
              <a:rPr lang="en-US" sz="3200" u="sng" dirty="0"/>
              <a:t> </a:t>
            </a:r>
            <a:r>
              <a:rPr lang="en-US" sz="3200" u="sng" dirty="0" err="1"/>
              <a:t>mencegah</a:t>
            </a:r>
            <a:r>
              <a:rPr lang="en-US" sz="3200" u="sng" dirty="0"/>
              <a:t> </a:t>
            </a:r>
            <a:r>
              <a:rPr lang="en-US" sz="3200" u="sng" dirty="0" err="1"/>
              <a:t>kejadian</a:t>
            </a:r>
            <a:r>
              <a:rPr lang="en-US" sz="3200" u="sng" dirty="0"/>
              <a:t> </a:t>
            </a:r>
            <a:r>
              <a:rPr lang="en-US" sz="3200" u="sng" dirty="0" err="1"/>
              <a:t>berisiko</a:t>
            </a:r>
            <a:r>
              <a:rPr lang="en-US" sz="3200" u="sng" dirty="0"/>
              <a:t> (Risk Event) </a:t>
            </a:r>
            <a:r>
              <a:rPr lang="en-US" sz="3200" u="sng" dirty="0" err="1"/>
              <a:t>dan</a:t>
            </a:r>
            <a:r>
              <a:rPr lang="en-US" sz="3200" u="sng" dirty="0"/>
              <a:t> </a:t>
            </a:r>
            <a:r>
              <a:rPr lang="en-US" sz="3200" u="sng" dirty="0" err="1"/>
              <a:t>penghalang</a:t>
            </a:r>
            <a:r>
              <a:rPr lang="en-US" sz="3200" u="sng" dirty="0"/>
              <a:t> </a:t>
            </a:r>
            <a:r>
              <a:rPr lang="en-US" sz="3200" u="sng" dirty="0" err="1"/>
              <a:t>untuk</a:t>
            </a:r>
            <a:r>
              <a:rPr lang="en-US" sz="3200" u="sng" dirty="0"/>
              <a:t> </a:t>
            </a:r>
            <a:r>
              <a:rPr lang="en-US" sz="3200" u="sng" dirty="0" err="1"/>
              <a:t>mengurangi</a:t>
            </a:r>
            <a:r>
              <a:rPr lang="en-US" sz="3200" u="sng" dirty="0"/>
              <a:t> </a:t>
            </a:r>
            <a:r>
              <a:rPr lang="en-US" sz="3200" u="sng" dirty="0" err="1"/>
              <a:t>dampak</a:t>
            </a:r>
            <a:r>
              <a:rPr lang="en-US" sz="3200" u="sng" dirty="0"/>
              <a:t> </a:t>
            </a:r>
            <a:r>
              <a:rPr lang="en-US" sz="3200" u="sng" dirty="0" err="1"/>
              <a:t>dari</a:t>
            </a:r>
            <a:r>
              <a:rPr lang="en-US" sz="3200" u="sng" dirty="0"/>
              <a:t> Risk Event</a:t>
            </a:r>
            <a:endParaRPr lang="id-ID" sz="32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590B-1480-4409-A097-C4475AB35F6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3A4B1-E820-4EAE-87E5-C95D9A2DD0E1}"/>
              </a:ext>
            </a:extLst>
          </p:cNvPr>
          <p:cNvSpPr/>
          <p:nvPr/>
        </p:nvSpPr>
        <p:spPr>
          <a:xfrm>
            <a:off x="0" y="0"/>
            <a:ext cx="609600" cy="23813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http://ivan.lanin.org/blog/wp-content/uploads/2012/11/Contoh-analisis-bowtie-1024x501.png">
            <a:hlinkClick r:id="rId2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936750"/>
            <a:ext cx="8534400" cy="423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2559050" y="1944470"/>
            <a:ext cx="24511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Penghalang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untuk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mencegah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Risk Event 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48300" y="1896070"/>
            <a:ext cx="20955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Penghalang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untuk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mengurangi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dampak</a:t>
            </a:r>
            <a:r>
              <a:rPr lang="en-US" dirty="0">
                <a:ea typeface="Helvetica Neue Light" pitchFamily="2" charset="2"/>
                <a:cs typeface="Helvetica Neue Light" pitchFamily="2" charset="2"/>
              </a:rPr>
              <a:t> Risk Event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2401" y="2698752"/>
            <a:ext cx="17526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Kehilangan</a:t>
            </a:r>
            <a:r>
              <a:rPr lang="en-US" sz="1600" dirty="0"/>
              <a:t> data </a:t>
            </a:r>
          </a:p>
          <a:p>
            <a:pPr algn="ctr"/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772401" y="3689352"/>
            <a:ext cx="175260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</a:t>
            </a:r>
            <a:r>
              <a:rPr lang="en-US" sz="1600" dirty="0" err="1"/>
              <a:t>rahasia</a:t>
            </a:r>
            <a:r>
              <a:rPr lang="en-US" sz="1600" dirty="0"/>
              <a:t> </a:t>
            </a:r>
            <a:r>
              <a:rPr lang="en-US" sz="1600" dirty="0" err="1"/>
              <a:t>dicuri</a:t>
            </a:r>
            <a:r>
              <a:rPr lang="en-US" sz="16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72401" y="4679952"/>
            <a:ext cx="175260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Pekerjaan</a:t>
            </a:r>
            <a:r>
              <a:rPr lang="en-US" sz="1600" dirty="0"/>
              <a:t> </a:t>
            </a:r>
            <a:r>
              <a:rPr lang="en-US" sz="1600" dirty="0" err="1"/>
              <a:t>terhenti</a:t>
            </a:r>
            <a:r>
              <a:rPr lang="en-US" sz="16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1" y="2632732"/>
            <a:ext cx="17526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Listrik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 err="1"/>
              <a:t>Mati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1" y="3318532"/>
            <a:ext cx="17526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Virus</a:t>
            </a:r>
          </a:p>
          <a:p>
            <a:pPr algn="ctr"/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1" y="3994152"/>
            <a:ext cx="17526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Hacker</a:t>
            </a:r>
          </a:p>
          <a:p>
            <a:pPr algn="ctr"/>
            <a:r>
              <a:rPr lang="en-US" sz="1600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1" y="4679952"/>
            <a:ext cx="17526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Bug </a:t>
            </a:r>
          </a:p>
          <a:p>
            <a:pPr algn="ctr"/>
            <a:r>
              <a:rPr lang="en-US" sz="1600" dirty="0"/>
              <a:t>Program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0401" y="5746750"/>
            <a:ext cx="17320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Escalation factor</a:t>
            </a:r>
          </a:p>
        </p:txBody>
      </p:sp>
    </p:spTree>
    <p:extLst/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791744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Risk Management: 2. </a:t>
            </a:r>
            <a:r>
              <a:rPr lang="en-US" b="1" dirty="0" err="1">
                <a:solidFill>
                  <a:schemeClr val="bg1"/>
                </a:solidFill>
              </a:rPr>
              <a:t>Evaluasi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Risiko</a:t>
            </a:r>
            <a:r>
              <a:rPr lang="en-US" b="1" dirty="0">
                <a:solidFill>
                  <a:schemeClr val="bg1"/>
                </a:solidFill>
              </a:rPr>
              <a:t>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5301" y="685801"/>
            <a:ext cx="8686800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400" dirty="0" err="1"/>
              <a:t>Evaluasi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tujuan</a:t>
            </a:r>
            <a:r>
              <a:rPr lang="en-US" sz="2400" dirty="0"/>
              <a:t> </a:t>
            </a:r>
          </a:p>
          <a:p>
            <a:pPr marL="514350" indent="-51435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Meningkatkan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kepedulian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</a:p>
          <a:p>
            <a:pPr marL="971550" lvl="1" indent="-227013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/>
              <a:t>Keparahan</a:t>
            </a:r>
            <a:r>
              <a:rPr lang="en-US" dirty="0"/>
              <a:t>,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 yang </a:t>
            </a:r>
            <a:r>
              <a:rPr lang="en-US" dirty="0" err="1"/>
              <a:t>ditimbulkan</a:t>
            </a:r>
            <a:r>
              <a:rPr lang="en-US" dirty="0"/>
              <a:t> </a:t>
            </a:r>
          </a:p>
          <a:p>
            <a:pPr marL="971550" lvl="1" indent="-227013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,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dapatkan</a:t>
            </a:r>
            <a:r>
              <a:rPr lang="en-US" dirty="0"/>
              <a:t> </a:t>
            </a:r>
          </a:p>
          <a:p>
            <a:pPr marL="514350" indent="-51435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Menetapkan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prioritas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penanganan</a:t>
            </a:r>
            <a:endParaRPr lang="en-US" sz="2000" dirty="0">
              <a:solidFill>
                <a:srgbClr val="FF0000"/>
              </a:solidFill>
            </a:endParaRPr>
          </a:p>
          <a:p>
            <a:pPr marL="514350" indent="-51435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Evaluasi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Risiko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berdasarkan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pPr marL="971550" lvl="1" indent="-227013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peristiwa</a:t>
            </a:r>
            <a:r>
              <a:rPr lang="en-US" dirty="0"/>
              <a:t> </a:t>
            </a:r>
            <a:r>
              <a:rPr lang="en-US" dirty="0" err="1"/>
              <a:t>berisiko</a:t>
            </a:r>
            <a:endParaRPr lang="en-US" dirty="0"/>
          </a:p>
          <a:p>
            <a:pPr marL="971550" lvl="1" indent="-227013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/>
              <a:t>Tingkat </a:t>
            </a:r>
            <a:r>
              <a:rPr lang="en-US" dirty="0" err="1"/>
              <a:t>keparahan</a:t>
            </a:r>
            <a:r>
              <a:rPr lang="en-US" dirty="0"/>
              <a:t>,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peristiwa</a:t>
            </a:r>
            <a:r>
              <a:rPr lang="en-US" dirty="0"/>
              <a:t> </a:t>
            </a:r>
            <a:r>
              <a:rPr lang="en-US" dirty="0" err="1"/>
              <a:t>berisiko</a:t>
            </a:r>
            <a:r>
              <a:rPr lang="en-US" dirty="0"/>
              <a:t>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81151" y="5892226"/>
            <a:ext cx="213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Tingkat </a:t>
            </a:r>
            <a:r>
              <a:rPr lang="en-US" sz="1600" dirty="0" err="1"/>
              <a:t>kejadian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penyebab</a:t>
            </a:r>
            <a:r>
              <a:rPr lang="en-US" sz="1600" dirty="0"/>
              <a:t>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26012" y="5892226"/>
            <a:ext cx="2541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Keseriusan</a:t>
            </a:r>
            <a:r>
              <a:rPr lang="en-US" sz="1600" dirty="0"/>
              <a:t> </a:t>
            </a:r>
            <a:r>
              <a:rPr lang="en-US" sz="1600" dirty="0" err="1"/>
              <a:t>dampak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yang </a:t>
            </a:r>
            <a:r>
              <a:rPr lang="en-US" sz="1600" dirty="0" err="1"/>
              <a:t>ditimbulkan</a:t>
            </a:r>
            <a:r>
              <a:rPr lang="en-US" sz="16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1F9BE6-078C-4DDA-ADC0-F4D72969EF17}"/>
              </a:ext>
            </a:extLst>
          </p:cNvPr>
          <p:cNvSpPr/>
          <p:nvPr/>
        </p:nvSpPr>
        <p:spPr>
          <a:xfrm>
            <a:off x="9372601" y="0"/>
            <a:ext cx="533400" cy="2895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5"/>
          <p:cNvGrpSpPr/>
          <p:nvPr/>
        </p:nvGrpSpPr>
        <p:grpSpPr>
          <a:xfrm>
            <a:off x="2476500" y="3886200"/>
            <a:ext cx="5118100" cy="1617924"/>
            <a:chOff x="1073151" y="1447800"/>
            <a:chExt cx="7759699" cy="3581400"/>
          </a:xfrm>
        </p:grpSpPr>
        <p:grpSp>
          <p:nvGrpSpPr>
            <p:cNvPr id="18" name="Group 11"/>
            <p:cNvGrpSpPr/>
            <p:nvPr/>
          </p:nvGrpSpPr>
          <p:grpSpPr>
            <a:xfrm flipH="1">
              <a:off x="4899931" y="1447800"/>
              <a:ext cx="3932919" cy="3581400"/>
              <a:chOff x="990600" y="1828800"/>
              <a:chExt cx="3630387" cy="35814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90600" y="1828800"/>
                <a:ext cx="457200" cy="358140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400" b="1" dirty="0">
                    <a:ea typeface="Helvetica Neue Light" pitchFamily="2" charset="2"/>
                    <a:cs typeface="Helvetica Neue Light" pitchFamily="2" charset="2"/>
                  </a:rPr>
                  <a:t>CONSEQUENCES</a:t>
                </a: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5400000">
                <a:off x="1268187" y="2057400"/>
                <a:ext cx="3581400" cy="3124200"/>
              </a:xfrm>
              <a:prstGeom prst="triangle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  <p:grpSp>
          <p:nvGrpSpPr>
            <p:cNvPr id="19" name="Group 10"/>
            <p:cNvGrpSpPr/>
            <p:nvPr/>
          </p:nvGrpSpPr>
          <p:grpSpPr>
            <a:xfrm>
              <a:off x="1073151" y="1447800"/>
              <a:ext cx="3932919" cy="3581400"/>
              <a:chOff x="990600" y="1828800"/>
              <a:chExt cx="3630387" cy="358140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990600" y="1828800"/>
                <a:ext cx="457200" cy="3581400"/>
              </a:xfrm>
              <a:prstGeom prst="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400" b="1" dirty="0">
                    <a:ea typeface="Helvetica Neue Light" pitchFamily="2" charset="2"/>
                    <a:cs typeface="Helvetica Neue Light" pitchFamily="2" charset="2"/>
                  </a:rPr>
                  <a:t>CAUSES OF RISKS</a:t>
                </a:r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 rot="5400000">
                <a:off x="1268187" y="2057400"/>
                <a:ext cx="3581400" cy="3124200"/>
              </a:xfrm>
              <a:prstGeom prst="triangle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4457700" y="2667000"/>
              <a:ext cx="107315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ea typeface="Helvetica Neue Light" pitchFamily="2" charset="2"/>
                <a:cs typeface="Helvetica Neue Light" pitchFamily="2" charset="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05129" y="2664895"/>
              <a:ext cx="1192725" cy="1090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RISK </a:t>
              </a:r>
            </a:p>
            <a:p>
              <a:pPr algn="ctr"/>
              <a:r>
                <a:rPr lang="en-US" sz="13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EVENT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rot="5400000" flipH="1" flipV="1">
            <a:off x="7277960" y="5714140"/>
            <a:ext cx="304800" cy="17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 flipH="1" flipV="1">
            <a:off x="2490060" y="5714140"/>
            <a:ext cx="304800" cy="17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4130" y="411362"/>
            <a:ext cx="557212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err="1"/>
              <a:t>Contoh</a:t>
            </a:r>
            <a:r>
              <a:rPr lang="en-US" sz="2800" u="sng" dirty="0"/>
              <a:t> </a:t>
            </a:r>
            <a:r>
              <a:rPr lang="en-US" sz="2800" u="sng" dirty="0" err="1"/>
              <a:t>Penilaian</a:t>
            </a:r>
            <a:r>
              <a:rPr lang="en-US" sz="2800" u="sng" dirty="0"/>
              <a:t> Tingkat </a:t>
            </a:r>
            <a:r>
              <a:rPr lang="en-US" sz="2800" u="sng" dirty="0" err="1"/>
              <a:t>Kejadian</a:t>
            </a:r>
            <a:r>
              <a:rPr lang="en-US" sz="2800" u="sng" dirty="0"/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" y="0"/>
            <a:ext cx="3805465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Manajemen</a:t>
            </a:r>
            <a:r>
              <a:rPr lang="en-US" b="1" dirty="0">
                <a:solidFill>
                  <a:schemeClr val="bg1"/>
                </a:solidFill>
              </a:rPr>
              <a:t> RISIKO: 2. </a:t>
            </a:r>
            <a:r>
              <a:rPr lang="en-US" b="1" dirty="0" err="1">
                <a:solidFill>
                  <a:schemeClr val="bg1"/>
                </a:solidFill>
              </a:rPr>
              <a:t>Evaluasi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Risiko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1" y="5887933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Catatan</a:t>
            </a:r>
            <a:r>
              <a:rPr lang="en-US" sz="1400" dirty="0"/>
              <a:t> :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standard </a:t>
            </a:r>
            <a:r>
              <a:rPr lang="en-US" sz="1400" dirty="0" err="1"/>
              <a:t>baku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ISO 9001 </a:t>
            </a:r>
            <a:r>
              <a:rPr lang="en-US" sz="1400" dirty="0" err="1"/>
              <a:t>maupun</a:t>
            </a:r>
            <a:r>
              <a:rPr lang="en-US" sz="1400" dirty="0"/>
              <a:t> ISO 31000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penetapan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frekuensi</a:t>
            </a:r>
            <a:endParaRPr lang="en-US" sz="1400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75CB907-379C-47D9-BA31-18DF2E3E34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33700" y="1641619"/>
            <a:ext cx="5957888" cy="4011613"/>
            <a:chOff x="1392" y="1051"/>
            <a:chExt cx="3753" cy="2527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6C40663C-273A-4BA0-9AFB-C9C6D407F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" y="1068"/>
              <a:ext cx="3738" cy="3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A8C80565-7A18-4ABD-84BA-FDB9D1B62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607"/>
              <a:ext cx="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3243C60F-6B48-4DDB-84A0-C56807D4B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2031"/>
              <a:ext cx="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036E0CE2-2394-4C70-AB60-49F612599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2454"/>
              <a:ext cx="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EFE83E6D-19C7-4E84-9346-37DE2F68B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2878"/>
              <a:ext cx="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BB2F2AE0-6E20-4E34-A3D5-3335726FF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3301"/>
              <a:ext cx="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D1EF66FA-0A94-469C-BDD4-4B222A392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" y="2450"/>
              <a:ext cx="56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Menengah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F51B4D80-5CAB-43BF-9432-088D3B38A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0" y="2386"/>
              <a:ext cx="79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CC"/>
                  </a:solidFill>
                  <a:effectLst/>
                  <a:latin typeface="Calibri" panose="020F0502020204030204" pitchFamily="34" charset="0"/>
                </a:rPr>
                <a:t>Terjadi Sesekali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E0F0A785-88C4-4D85-988D-30035D56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1" y="2515"/>
              <a:ext cx="229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(Kemungkinan Muncul 1 kali dalam 6 bulan)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24B4C2C7-CC1A-48A8-B18B-A2F98624A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6" y="2873"/>
              <a:ext cx="31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Tinggi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F138C44F-C0A1-450F-A5A9-B65D29748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" y="2809"/>
              <a:ext cx="71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CC"/>
                  </a:solidFill>
                  <a:effectLst/>
                  <a:latin typeface="Calibri" panose="020F0502020204030204" pitchFamily="34" charset="0"/>
                </a:rPr>
                <a:t>Jarang Terjadi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A58BB9BA-D36E-4975-9C25-5EE8EC16D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1" y="2938"/>
              <a:ext cx="229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(Kemungkinan Muncul 1 kali dalam 3 bulan)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B9244F38-C241-48FE-8CF1-8C7D4A5F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3297"/>
              <a:ext cx="69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Sangat Tinggi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B26BD71A-736E-4D4E-93C2-DDBE6DFF5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3233"/>
              <a:ext cx="69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CC"/>
                  </a:solidFill>
                  <a:effectLst/>
                  <a:latin typeface="Calibri" panose="020F0502020204030204" pitchFamily="34" charset="0"/>
                </a:rPr>
                <a:t>Sering terjadi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7F17C655-5D3D-4876-A5F6-AFCC9123E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" y="3362"/>
              <a:ext cx="23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(Kemungkinan muncul &gt; 1 kali dalam sebulan)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39A73FC6-A942-4ACA-A9C2-C26FB959B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603"/>
              <a:ext cx="62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Sangat Kecil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67DE0BDF-C2E2-4A31-A546-3FFE90A2E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0" y="1538"/>
              <a:ext cx="71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CC"/>
                  </a:solidFill>
                  <a:effectLst/>
                  <a:latin typeface="Calibri" panose="020F0502020204030204" pitchFamily="34" charset="0"/>
                </a:rPr>
                <a:t>Jarang Terjadi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A81DB3A8-FE7B-4267-837A-14FA97725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" y="1668"/>
              <a:ext cx="173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(Kemungkinan muncul &gt; 1 tahun)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67B31982-B2BD-4F84-B2F0-93F07463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" y="2026"/>
              <a:ext cx="24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Kecil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B5A58BC3-3FF0-4567-98E8-F72D9E488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1962"/>
              <a:ext cx="109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CC"/>
                  </a:solidFill>
                  <a:effectLst/>
                  <a:latin typeface="Calibri" panose="020F0502020204030204" pitchFamily="34" charset="0"/>
                </a:rPr>
                <a:t>Kemungkinan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CC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CC"/>
                  </a:solidFill>
                  <a:effectLst/>
                  <a:latin typeface="Calibri" panose="020F0502020204030204" pitchFamily="34" charset="0"/>
                </a:rPr>
                <a:t>Terjadi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5814C121-A107-4650-8053-022F5B4F8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3" y="2091"/>
              <a:ext cx="196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(Kemungkinan Muncul 1 kali setahun)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DFB87564-A333-4108-A2E5-EB6BAC9B2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" y="1197"/>
              <a:ext cx="2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Level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8C93239-A7E7-408A-A858-C483BA979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97"/>
              <a:ext cx="28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Skala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FB5E016-7CEF-4DBC-8468-4A99119E0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1133"/>
              <a:ext cx="3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Tingkat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A6B69EE7-78C9-4893-AA35-57B4F2A36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" y="1262"/>
              <a:ext cx="73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Kemungkinan</a:t>
              </a:r>
              <a:endPara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DD9A31BB-D7F1-41B0-8222-A3B5103C9F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064"/>
              <a:ext cx="0" cy="25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8CAE5F48-5FF6-401D-A323-274859EAE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64"/>
              <a:ext cx="9" cy="25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01F770C9-BA94-4680-BB2E-BA1F9962F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7" y="1073"/>
              <a:ext cx="9" cy="25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5B4C34F7-D44D-47C8-A259-68B139A19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3" y="1073"/>
              <a:ext cx="9" cy="25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FA3597F8-5A1F-4250-AD71-EFB89CCF5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51"/>
              <a:ext cx="9" cy="25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A77FF454-A651-4AC6-BDAE-7F9C407000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1" y="1055"/>
              <a:ext cx="3738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61F254BC-5B8A-42E6-AE94-D4C453EFB5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403" y="1459"/>
              <a:ext cx="3733" cy="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B6B0B282-0A87-4D74-8AA0-9D94C29A9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1875"/>
              <a:ext cx="3733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A5EBA12B-F6D3-495B-8A3A-51EDB5605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2299"/>
              <a:ext cx="33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EA551EF1-61A5-4725-BEE8-47440C826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2299"/>
              <a:ext cx="3351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DD232363-79FE-46A7-9D73-030B4981E6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3" y="2722"/>
              <a:ext cx="33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08435B31-31C2-483C-8B57-CA508B33D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2722"/>
              <a:ext cx="3351" cy="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E7A519A4-7F04-44D4-AD7C-5CFE0B092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3146"/>
              <a:ext cx="33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AB72D9BA-6F14-4273-9EBE-557E3893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3146"/>
              <a:ext cx="3351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7098356C-3A17-4059-AACD-F7F64259C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3569"/>
              <a:ext cx="33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59A2CB7A-C57F-4623-9FCD-2551F7B3C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3569"/>
              <a:ext cx="3351" cy="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CBD0899F-73D6-43BC-838A-492096C9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3760930"/>
            <a:ext cx="24288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18" y="2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 err="1"/>
              <a:t>Contoh</a:t>
            </a:r>
            <a:r>
              <a:rPr lang="en-US" sz="2800" u="sng" dirty="0"/>
              <a:t> </a:t>
            </a:r>
            <a:r>
              <a:rPr lang="en-US" sz="2800" u="sng" dirty="0" err="1"/>
              <a:t>Penilaian</a:t>
            </a:r>
            <a:r>
              <a:rPr lang="en-US" sz="2800" u="sng" dirty="0"/>
              <a:t> </a:t>
            </a:r>
            <a:r>
              <a:rPr lang="en-US" sz="2800" u="sng" dirty="0" err="1"/>
              <a:t>Keparahan</a:t>
            </a:r>
            <a:r>
              <a:rPr lang="en-US" sz="2800" u="sng" dirty="0"/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6867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4794" y="978401"/>
            <a:ext cx="9396413" cy="505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" y="0"/>
            <a:ext cx="3805465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Manajemen</a:t>
            </a:r>
            <a:r>
              <a:rPr lang="en-US" b="1" dirty="0">
                <a:solidFill>
                  <a:schemeClr val="bg1"/>
                </a:solidFill>
              </a:rPr>
              <a:t> RISIKO: 2. </a:t>
            </a:r>
            <a:r>
              <a:rPr lang="en-US" b="1" dirty="0" err="1">
                <a:solidFill>
                  <a:schemeClr val="bg1"/>
                </a:solidFill>
              </a:rPr>
              <a:t>Evaluasi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Risiko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2" y="6139062"/>
            <a:ext cx="7652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Catatan</a:t>
            </a:r>
            <a:r>
              <a:rPr lang="en-US" sz="1400" dirty="0"/>
              <a:t> :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standard </a:t>
            </a:r>
            <a:r>
              <a:rPr lang="en-US" sz="1400" dirty="0" err="1"/>
              <a:t>baku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ISO 9001 </a:t>
            </a:r>
            <a:r>
              <a:rPr lang="en-US" sz="1400" dirty="0" err="1"/>
              <a:t>maupun</a:t>
            </a:r>
            <a:r>
              <a:rPr lang="en-US" sz="1400" dirty="0"/>
              <a:t> ISO 31000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penetapan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frekuensi</a:t>
            </a:r>
            <a:endParaRPr lang="en-US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80" y="459131"/>
            <a:ext cx="8543925" cy="1325563"/>
          </a:xfrm>
        </p:spPr>
        <p:txBody>
          <a:bodyPr/>
          <a:lstStyle/>
          <a:p>
            <a:pPr algn="ctr"/>
            <a:r>
              <a:rPr lang="en-US" u="sng" dirty="0" err="1"/>
              <a:t>Contoh</a:t>
            </a:r>
            <a:r>
              <a:rPr lang="en-US" u="sng" dirty="0"/>
              <a:t> </a:t>
            </a:r>
            <a:r>
              <a:rPr lang="en-US" u="sng" dirty="0" err="1"/>
              <a:t>Klasifikasi</a:t>
            </a:r>
            <a:r>
              <a:rPr lang="en-US" u="sng" dirty="0"/>
              <a:t> </a:t>
            </a:r>
            <a:r>
              <a:rPr lang="en-US" u="sng" dirty="0" err="1"/>
              <a:t>Peluang</a:t>
            </a:r>
            <a:r>
              <a:rPr lang="en-US" u="sng" dirty="0"/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7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03" y="1874490"/>
            <a:ext cx="9567594" cy="344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" y="0"/>
            <a:ext cx="579120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Manajemen</a:t>
            </a:r>
            <a:r>
              <a:rPr lang="en-US" b="1" dirty="0">
                <a:solidFill>
                  <a:schemeClr val="bg1"/>
                </a:solidFill>
              </a:rPr>
              <a:t> RISIKO: 2. </a:t>
            </a:r>
            <a:r>
              <a:rPr lang="en-US" b="1" dirty="0" err="1">
                <a:solidFill>
                  <a:schemeClr val="bg1"/>
                </a:solidFill>
              </a:rPr>
              <a:t>Evaluasi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Risiko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096" y="5515871"/>
            <a:ext cx="7652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Catatan</a:t>
            </a:r>
            <a:r>
              <a:rPr lang="en-US" sz="1400" dirty="0"/>
              <a:t> :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standard </a:t>
            </a:r>
            <a:r>
              <a:rPr lang="en-US" sz="1400" dirty="0" err="1"/>
              <a:t>baku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ISO 9001 </a:t>
            </a:r>
            <a:r>
              <a:rPr lang="en-US" sz="1400" dirty="0" err="1"/>
              <a:t>maupun</a:t>
            </a:r>
            <a:r>
              <a:rPr lang="en-US" sz="1400" dirty="0"/>
              <a:t> ISO 31000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penetapan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frekuensi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BB4504-FBE6-4FE5-88A4-0E09069F8573}"/>
              </a:ext>
            </a:extLst>
          </p:cNvPr>
          <p:cNvSpPr/>
          <p:nvPr/>
        </p:nvSpPr>
        <p:spPr>
          <a:xfrm>
            <a:off x="8763001" y="0"/>
            <a:ext cx="1143000" cy="1143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296863"/>
            <a:ext cx="5943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u="sng" dirty="0" err="1"/>
              <a:t>Evaluasi</a:t>
            </a:r>
            <a:r>
              <a:rPr lang="en-US" sz="3000" u="sng" dirty="0"/>
              <a:t> RISIKO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84" y="1295539"/>
            <a:ext cx="3352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Kombinasi</a:t>
            </a:r>
            <a:r>
              <a:rPr lang="en-US" sz="2400" dirty="0"/>
              <a:t> </a:t>
            </a:r>
            <a:r>
              <a:rPr lang="en-US" sz="2400" dirty="0" err="1"/>
              <a:t>Frekuensi</a:t>
            </a:r>
            <a:r>
              <a:rPr lang="en-US" sz="2400" dirty="0"/>
              <a:t> </a:t>
            </a:r>
            <a:r>
              <a:rPr lang="en-US" sz="2400" dirty="0" err="1"/>
              <a:t>Kejadian</a:t>
            </a:r>
            <a:r>
              <a:rPr lang="en-US" sz="2400" dirty="0"/>
              <a:t> </a:t>
            </a:r>
            <a:r>
              <a:rPr lang="en-US" sz="2400" dirty="0" err="1"/>
              <a:t>vs</a:t>
            </a:r>
            <a:r>
              <a:rPr lang="en-US" sz="2400" dirty="0"/>
              <a:t> </a:t>
            </a:r>
            <a:r>
              <a:rPr lang="en-US" sz="2400" dirty="0" err="1"/>
              <a:t>Keparahan</a:t>
            </a:r>
            <a:r>
              <a:rPr lang="en-US" sz="2400" dirty="0"/>
              <a:t> </a:t>
            </a:r>
          </a:p>
          <a:p>
            <a:pPr marL="574675" lvl="1" indent="-341313">
              <a:buFont typeface="+mj-lt"/>
              <a:buAutoNum type="arabicPeriod"/>
            </a:pPr>
            <a:r>
              <a:rPr lang="en-US" sz="1900" dirty="0"/>
              <a:t>RISIKO </a:t>
            </a:r>
            <a:r>
              <a:rPr lang="en-US" sz="1900" dirty="0" err="1"/>
              <a:t>bisa</a:t>
            </a:r>
            <a:r>
              <a:rPr lang="en-US" sz="1900" dirty="0"/>
              <a:t> </a:t>
            </a:r>
            <a:r>
              <a:rPr lang="en-US" sz="1900" dirty="0" err="1"/>
              <a:t>diterima</a:t>
            </a:r>
            <a:endParaRPr lang="en-US" sz="1900" dirty="0"/>
          </a:p>
          <a:p>
            <a:pPr marL="574675" lvl="1" indent="-341313">
              <a:buFont typeface="+mj-lt"/>
              <a:buAutoNum type="arabicPeriod"/>
            </a:pPr>
            <a:r>
              <a:rPr lang="en-US" sz="1900" dirty="0"/>
              <a:t>RISIKO </a:t>
            </a:r>
            <a:r>
              <a:rPr lang="en-US" sz="1900" dirty="0" err="1"/>
              <a:t>Penting</a:t>
            </a:r>
            <a:r>
              <a:rPr lang="en-US" sz="1900" dirty="0"/>
              <a:t> </a:t>
            </a:r>
            <a:r>
              <a:rPr lang="en-US" sz="1900" dirty="0" err="1"/>
              <a:t>Bisa</a:t>
            </a:r>
            <a:r>
              <a:rPr lang="en-US" sz="1900" dirty="0"/>
              <a:t> </a:t>
            </a:r>
            <a:r>
              <a:rPr lang="en-US" sz="1900" dirty="0" err="1"/>
              <a:t>diterima</a:t>
            </a:r>
            <a:r>
              <a:rPr lang="en-US" sz="1900" dirty="0"/>
              <a:t> </a:t>
            </a:r>
            <a:r>
              <a:rPr lang="en-US" sz="1900" dirty="0" err="1"/>
              <a:t>karena</a:t>
            </a:r>
            <a:r>
              <a:rPr lang="en-US" sz="1900" dirty="0"/>
              <a:t> </a:t>
            </a:r>
            <a:r>
              <a:rPr lang="en-US" sz="1900" dirty="0" err="1"/>
              <a:t>sudah</a:t>
            </a:r>
            <a:r>
              <a:rPr lang="en-US" sz="1900" dirty="0"/>
              <a:t> </a:t>
            </a:r>
            <a:r>
              <a:rPr lang="en-US" sz="1900" dirty="0" err="1"/>
              <a:t>memiliki</a:t>
            </a:r>
            <a:r>
              <a:rPr lang="en-US" sz="1900" dirty="0"/>
              <a:t> </a:t>
            </a:r>
            <a:r>
              <a:rPr lang="en-US" sz="1900" dirty="0" err="1"/>
              <a:t>sistem</a:t>
            </a:r>
            <a:r>
              <a:rPr lang="en-US" sz="1900" dirty="0"/>
              <a:t> </a:t>
            </a:r>
            <a:r>
              <a:rPr lang="en-US" sz="1900" dirty="0" err="1"/>
              <a:t>pengendalian</a:t>
            </a:r>
            <a:r>
              <a:rPr lang="en-US" sz="1900" dirty="0"/>
              <a:t> yang </a:t>
            </a:r>
            <a:r>
              <a:rPr lang="en-US" sz="1900" dirty="0" err="1"/>
              <a:t>cukup</a:t>
            </a:r>
            <a:r>
              <a:rPr lang="en-US" sz="1900" dirty="0"/>
              <a:t> </a:t>
            </a:r>
            <a:r>
              <a:rPr lang="en-US" sz="1900" dirty="0" err="1"/>
              <a:t>baik</a:t>
            </a:r>
            <a:r>
              <a:rPr lang="en-US" sz="1900" dirty="0"/>
              <a:t> (</a:t>
            </a:r>
            <a:r>
              <a:rPr lang="en-US" sz="1900" dirty="0" err="1"/>
              <a:t>Keparahan</a:t>
            </a:r>
            <a:r>
              <a:rPr lang="en-US" sz="1900" dirty="0"/>
              <a:t> </a:t>
            </a:r>
            <a:r>
              <a:rPr lang="en-US" sz="1900" dirty="0" err="1"/>
              <a:t>besar</a:t>
            </a:r>
            <a:r>
              <a:rPr lang="en-US" sz="1900" dirty="0"/>
              <a:t> </a:t>
            </a:r>
            <a:r>
              <a:rPr lang="en-US" sz="1900" dirty="0" err="1"/>
              <a:t>namun</a:t>
            </a:r>
            <a:r>
              <a:rPr lang="en-US" sz="1900" dirty="0"/>
              <a:t> </a:t>
            </a:r>
            <a:r>
              <a:rPr lang="en-US" sz="1900" dirty="0" err="1"/>
              <a:t>belum</a:t>
            </a:r>
            <a:r>
              <a:rPr lang="en-US" sz="1900" dirty="0"/>
              <a:t> </a:t>
            </a:r>
            <a:r>
              <a:rPr lang="en-US" sz="1900" dirty="0" err="1"/>
              <a:t>pernah</a:t>
            </a:r>
            <a:r>
              <a:rPr lang="en-US" sz="1900" dirty="0"/>
              <a:t> </a:t>
            </a:r>
            <a:r>
              <a:rPr lang="en-US" sz="1900" dirty="0" err="1"/>
              <a:t>terjadi</a:t>
            </a:r>
            <a:r>
              <a:rPr lang="en-US" sz="1900" dirty="0"/>
              <a:t>) </a:t>
            </a:r>
          </a:p>
          <a:p>
            <a:pPr marL="574675" lvl="1" indent="-341313">
              <a:buFont typeface="+mj-lt"/>
              <a:buAutoNum type="arabicPeriod"/>
            </a:pPr>
            <a:r>
              <a:rPr lang="en-US" sz="1900" dirty="0"/>
              <a:t>RISIKO </a:t>
            </a:r>
            <a:r>
              <a:rPr lang="en-US" sz="1900" dirty="0" err="1"/>
              <a:t>Penting</a:t>
            </a:r>
            <a:r>
              <a:rPr lang="en-US" sz="1900" dirty="0"/>
              <a:t> </a:t>
            </a:r>
            <a:r>
              <a:rPr lang="en-US" sz="1900" dirty="0" err="1"/>
              <a:t>tidak</a:t>
            </a:r>
            <a:r>
              <a:rPr lang="en-US" sz="1900" dirty="0"/>
              <a:t> </a:t>
            </a:r>
            <a:r>
              <a:rPr lang="en-US" sz="1900" dirty="0" err="1"/>
              <a:t>bisa</a:t>
            </a:r>
            <a:r>
              <a:rPr lang="en-US" sz="1900" dirty="0"/>
              <a:t> </a:t>
            </a:r>
            <a:r>
              <a:rPr lang="en-US" sz="1900" dirty="0" err="1"/>
              <a:t>diterima</a:t>
            </a:r>
            <a:endParaRPr lang="en-US" sz="1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95801" y="1611868"/>
            <a:ext cx="34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Contoh</a:t>
            </a:r>
            <a:r>
              <a:rPr lang="en-US" u="sng" dirty="0"/>
              <a:t> </a:t>
            </a:r>
            <a:r>
              <a:rPr lang="en-US" u="sng" dirty="0" err="1"/>
              <a:t>Penilaian</a:t>
            </a:r>
            <a:r>
              <a:rPr lang="en-US" u="sng" dirty="0"/>
              <a:t> </a:t>
            </a:r>
            <a:r>
              <a:rPr lang="en-US" u="sng" dirty="0" err="1"/>
              <a:t>Peringkat</a:t>
            </a:r>
            <a:r>
              <a:rPr lang="en-US" u="sng" dirty="0"/>
              <a:t> RISIKO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05200" y="1447800"/>
            <a:ext cx="5943600" cy="434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2232027"/>
            <a:ext cx="5554662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0" y="0"/>
            <a:ext cx="990600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indent="179388"/>
            <a:r>
              <a:rPr lang="en-US" b="1" dirty="0" err="1">
                <a:solidFill>
                  <a:schemeClr val="bg1"/>
                </a:solidFill>
              </a:rPr>
              <a:t>Manajemen</a:t>
            </a:r>
            <a:r>
              <a:rPr lang="en-US" b="1" dirty="0">
                <a:solidFill>
                  <a:schemeClr val="bg1"/>
                </a:solidFill>
              </a:rPr>
              <a:t> RISIKO: 2. </a:t>
            </a:r>
            <a:r>
              <a:rPr lang="en-US" b="1" dirty="0" err="1">
                <a:solidFill>
                  <a:schemeClr val="bg1"/>
                </a:solidFill>
              </a:rPr>
              <a:t>Evaluasi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Risiko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3096" y="5965827"/>
            <a:ext cx="7652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Catatan</a:t>
            </a:r>
            <a:r>
              <a:rPr lang="en-US" sz="1400" dirty="0"/>
              <a:t> :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standard </a:t>
            </a:r>
            <a:r>
              <a:rPr lang="en-US" sz="1400" dirty="0" err="1"/>
              <a:t>baku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ISO 9001 </a:t>
            </a:r>
            <a:r>
              <a:rPr lang="en-US" sz="1400" dirty="0" err="1"/>
              <a:t>maupun</a:t>
            </a:r>
            <a:r>
              <a:rPr lang="en-US" sz="1400" dirty="0"/>
              <a:t> ISO 31000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penetapan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frekuensi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9906000" cy="6858001"/>
          </a:xfrm>
          <a:prstGeom prst="rect">
            <a:avLst/>
          </a:prstGeom>
        </p:spPr>
      </p:pic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4605" y="4437113"/>
            <a:ext cx="2822658" cy="22843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BEF4F-276D-4448-BEA6-5232D50AF74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05600" y="152400"/>
            <a:ext cx="2956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6000" dirty="0" err="1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Kenapa</a:t>
            </a:r>
            <a:r>
              <a:rPr lang="en-US" sz="6000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 GAJAH </a:t>
            </a:r>
            <a:r>
              <a:rPr lang="en-US" sz="6000" dirty="0" err="1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tidak</a:t>
            </a:r>
            <a:r>
              <a:rPr lang="en-US" sz="6000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 </a:t>
            </a:r>
            <a:r>
              <a:rPr lang="en-US" sz="6000" dirty="0" err="1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lari</a:t>
            </a:r>
            <a:r>
              <a:rPr lang="en-US" sz="6000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 ? </a:t>
            </a:r>
            <a:endParaRPr lang="en-US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8860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1744058"/>
            <a:ext cx="8610600" cy="4320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/>
              <a:t>Organisasi</a:t>
            </a:r>
            <a:r>
              <a:rPr lang="en-US" sz="2200" dirty="0"/>
              <a:t> </a:t>
            </a:r>
            <a:r>
              <a:rPr lang="en-US" sz="2200" b="1" u="sng" dirty="0" err="1"/>
              <a:t>harus</a:t>
            </a:r>
            <a:r>
              <a:rPr lang="en-US" sz="2200" dirty="0"/>
              <a:t> </a:t>
            </a:r>
            <a:r>
              <a:rPr lang="en-US" sz="2200" dirty="0" err="1"/>
              <a:t>merencanakan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menerapkan</a:t>
            </a:r>
            <a:r>
              <a:rPr lang="en-US" sz="2200" dirty="0"/>
              <a:t> </a:t>
            </a:r>
            <a:r>
              <a:rPr lang="en-US" sz="2200" dirty="0" err="1"/>
              <a:t>tindakan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mengatasi</a:t>
            </a:r>
            <a:r>
              <a:rPr lang="en-US" sz="2200" dirty="0"/>
              <a:t> RISIKO </a:t>
            </a:r>
            <a:r>
              <a:rPr lang="en-US" sz="2200" dirty="0" err="1"/>
              <a:t>dan</a:t>
            </a:r>
            <a:r>
              <a:rPr lang="en-US" sz="2200" dirty="0"/>
              <a:t> KESEMPATAN; </a:t>
            </a:r>
            <a:r>
              <a:rPr lang="en-US" sz="2200" dirty="0" err="1"/>
              <a:t>Tindakan</a:t>
            </a:r>
            <a:r>
              <a:rPr lang="en-US" sz="2200" dirty="0"/>
              <a:t> yang </a:t>
            </a:r>
            <a:r>
              <a:rPr lang="en-US" sz="2200" dirty="0" err="1"/>
              <a:t>diambil</a:t>
            </a:r>
            <a:r>
              <a:rPr lang="en-US" sz="2200" dirty="0"/>
              <a:t> </a:t>
            </a:r>
            <a:r>
              <a:rPr lang="en-US" sz="2200" dirty="0" err="1"/>
              <a:t>harus</a:t>
            </a:r>
            <a:r>
              <a:rPr lang="en-US" sz="2200" dirty="0"/>
              <a:t> </a:t>
            </a:r>
            <a:r>
              <a:rPr lang="en-US" sz="2200" dirty="0" err="1"/>
              <a:t>proporsional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dampak</a:t>
            </a:r>
            <a:r>
              <a:rPr lang="en-US" sz="2200" dirty="0"/>
              <a:t> </a:t>
            </a:r>
            <a:r>
              <a:rPr lang="en-US" sz="2200" dirty="0" err="1"/>
              <a:t>potensialnya</a:t>
            </a:r>
            <a:r>
              <a:rPr lang="en-US" sz="2200" dirty="0"/>
              <a:t> (ISO 9001:2015 Clause 0.3.3; ISO 9001:2015 Annex A.4)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514600" y="838329"/>
            <a:ext cx="33888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u="sng" dirty="0" err="1"/>
              <a:t>Pengendalian</a:t>
            </a:r>
            <a:r>
              <a:rPr lang="en-US" sz="3000" u="sng" dirty="0"/>
              <a:t> RISIKO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381000" y="3217694"/>
            <a:ext cx="9480884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7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Pengendalian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RISIKO : </a:t>
            </a:r>
          </a:p>
          <a:p>
            <a:pPr marL="744538" marR="0" lvl="0" indent="-282575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Pengelolaan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risiko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secara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proaktif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pencegahan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kontrol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2275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pengendalian</a:t>
            </a:r>
            <a:r>
              <a:rPr kumimoji="0" lang="en-US" sz="227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</a:p>
          <a:p>
            <a:pPr marL="1201738" lvl="1" indent="-282575" defTabSz="742950" fontAlgn="auto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RISIKO </a:t>
            </a:r>
            <a:r>
              <a:rPr lang="en-US" sz="2000" dirty="0" err="1">
                <a:latin typeface="+mn-lt"/>
              </a:rPr>
              <a:t>Negatif</a:t>
            </a:r>
            <a:r>
              <a:rPr lang="en-US" sz="2000" dirty="0">
                <a:latin typeface="+mn-lt"/>
              </a:rPr>
              <a:t>  </a:t>
            </a:r>
            <a:r>
              <a:rPr lang="en-US" sz="2000" dirty="0">
                <a:latin typeface="+mn-lt"/>
                <a:sym typeface="Wingdings" pitchFamily="2" charset="2"/>
              </a:rPr>
              <a:t> </a:t>
            </a:r>
            <a:r>
              <a:rPr lang="en-US" sz="2000" dirty="0" err="1">
                <a:latin typeface="+mn-lt"/>
                <a:sym typeface="Wingdings" pitchFamily="2" charset="2"/>
              </a:rPr>
              <a:t>Kurangi</a:t>
            </a:r>
            <a:r>
              <a:rPr lang="en-US" sz="2000" dirty="0">
                <a:latin typeface="+mn-lt"/>
                <a:sym typeface="Wingdings" pitchFamily="2" charset="2"/>
              </a:rPr>
              <a:t> </a:t>
            </a:r>
            <a:r>
              <a:rPr lang="en-US" sz="2000" dirty="0" err="1">
                <a:latin typeface="+mn-lt"/>
                <a:sym typeface="Wingdings" pitchFamily="2" charset="2"/>
              </a:rPr>
              <a:t>Frekuensi</a:t>
            </a:r>
            <a:r>
              <a:rPr lang="en-US" sz="2000" dirty="0">
                <a:latin typeface="+mn-lt"/>
                <a:sym typeface="Wingdings" pitchFamily="2" charset="2"/>
              </a:rPr>
              <a:t> </a:t>
            </a:r>
            <a:r>
              <a:rPr lang="en-US" sz="2000" dirty="0" err="1">
                <a:latin typeface="+mn-lt"/>
                <a:sym typeface="Wingdings" pitchFamily="2" charset="2"/>
              </a:rPr>
              <a:t>Kejadian</a:t>
            </a:r>
            <a:r>
              <a:rPr lang="en-US" sz="2000" dirty="0">
                <a:latin typeface="+mn-lt"/>
                <a:sym typeface="Wingdings" pitchFamily="2" charset="2"/>
              </a:rPr>
              <a:t> </a:t>
            </a:r>
            <a:r>
              <a:rPr lang="en-US" sz="2000" dirty="0" err="1">
                <a:latin typeface="+mn-lt"/>
                <a:sym typeface="Wingdings" pitchFamily="2" charset="2"/>
              </a:rPr>
              <a:t>atau</a:t>
            </a:r>
            <a:r>
              <a:rPr lang="en-US" sz="2000" dirty="0">
                <a:latin typeface="+mn-lt"/>
                <a:sym typeface="Wingdings" pitchFamily="2" charset="2"/>
              </a:rPr>
              <a:t> </a:t>
            </a:r>
            <a:r>
              <a:rPr lang="en-US" sz="2000" dirty="0" err="1">
                <a:latin typeface="+mn-lt"/>
              </a:rPr>
              <a:t>dampak</a:t>
            </a:r>
            <a:r>
              <a:rPr lang="en-US" sz="2000" dirty="0">
                <a:latin typeface="+mn-lt"/>
              </a:rPr>
              <a:t> RISIKO </a:t>
            </a:r>
          </a:p>
          <a:p>
            <a:pPr marL="1201738" lvl="1" indent="-282575" defTabSz="742950" fontAlgn="auto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RISIKO </a:t>
            </a:r>
            <a:r>
              <a:rPr lang="en-US" sz="2000" dirty="0" err="1">
                <a:latin typeface="+mn-lt"/>
              </a:rPr>
              <a:t>Positif</a:t>
            </a:r>
            <a:r>
              <a:rPr lang="en-US" sz="2000" dirty="0">
                <a:latin typeface="+mn-lt"/>
              </a:rPr>
              <a:t>    </a:t>
            </a:r>
            <a:r>
              <a:rPr lang="en-US" sz="2000" dirty="0">
                <a:latin typeface="+mn-lt"/>
                <a:sym typeface="Wingdings" pitchFamily="2" charset="2"/>
              </a:rPr>
              <a:t> </a:t>
            </a:r>
            <a:r>
              <a:rPr lang="en-US" sz="2000" dirty="0" err="1">
                <a:latin typeface="+mn-lt"/>
              </a:rPr>
              <a:t>Optimalkan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efek</a:t>
            </a:r>
            <a:r>
              <a:rPr lang="en-US" sz="2000" dirty="0">
                <a:latin typeface="+mn-lt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1668"/>
            <a:ext cx="533400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Manajemen</a:t>
            </a:r>
            <a:r>
              <a:rPr lang="en-US" b="1" dirty="0">
                <a:solidFill>
                  <a:schemeClr val="bg1"/>
                </a:solidFill>
              </a:rPr>
              <a:t> RISIKO : 3. </a:t>
            </a:r>
            <a:r>
              <a:rPr lang="en-US" b="1" dirty="0" err="1">
                <a:solidFill>
                  <a:schemeClr val="bg1"/>
                </a:solidFill>
              </a:rPr>
              <a:t>Pengendalian</a:t>
            </a:r>
            <a:r>
              <a:rPr lang="en-US" b="1" dirty="0">
                <a:solidFill>
                  <a:schemeClr val="bg1"/>
                </a:solidFill>
              </a:rPr>
              <a:t> RISIKO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86288-F33B-48AB-90CC-FCD04037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40" y="0"/>
            <a:ext cx="1985819" cy="15902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9053" y="724366"/>
            <a:ext cx="38744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PENGENDALIAN RISIKO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99053" y="1438422"/>
            <a:ext cx="8651215" cy="4276579"/>
          </a:xfrm>
        </p:spPr>
        <p:txBody>
          <a:bodyPr>
            <a:noAutofit/>
          </a:bodyPr>
          <a:lstStyle/>
          <a:p>
            <a:r>
              <a:rPr lang="en-US" sz="2000" b="1" dirty="0"/>
              <a:t>RISIKO </a:t>
            </a:r>
            <a:r>
              <a:rPr lang="en-US" sz="2000" b="1" dirty="0" err="1"/>
              <a:t>dapat</a:t>
            </a:r>
            <a:r>
              <a:rPr lang="en-US" sz="2000" b="1" dirty="0"/>
              <a:t> </a:t>
            </a:r>
            <a:r>
              <a:rPr lang="en-US" sz="2000" b="1" dirty="0" err="1"/>
              <a:t>diterima</a:t>
            </a:r>
            <a:r>
              <a:rPr lang="en-US" sz="2000" b="1" dirty="0"/>
              <a:t> </a:t>
            </a:r>
            <a:r>
              <a:rPr lang="en-US" sz="2000" b="1" dirty="0">
                <a:sym typeface="Wingdings" pitchFamily="2" charset="2"/>
              </a:rPr>
              <a:t>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mengambil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, </a:t>
            </a:r>
            <a:r>
              <a:rPr lang="en-US" sz="2000" dirty="0" err="1"/>
              <a:t>menerima</a:t>
            </a:r>
            <a:r>
              <a:rPr lang="en-US" sz="2000" dirty="0"/>
              <a:t> </a:t>
            </a:r>
            <a:r>
              <a:rPr lang="en-US" sz="2000" dirty="0" err="1"/>
              <a:t>konsekuensinya</a:t>
            </a:r>
            <a:endParaRPr lang="en-US" sz="2000" dirty="0"/>
          </a:p>
          <a:p>
            <a:r>
              <a:rPr lang="en-US" sz="2000" b="1" dirty="0"/>
              <a:t>RISIKO </a:t>
            </a:r>
            <a:r>
              <a:rPr lang="en-US" sz="2000" b="1" dirty="0" err="1"/>
              <a:t>Penting</a:t>
            </a:r>
            <a:r>
              <a:rPr lang="en-US" sz="2000" b="1" dirty="0"/>
              <a:t> </a:t>
            </a:r>
            <a:r>
              <a:rPr lang="en-US" sz="2000" b="1" dirty="0" err="1"/>
              <a:t>dapat</a:t>
            </a:r>
            <a:r>
              <a:rPr lang="en-US" sz="2000" b="1" dirty="0"/>
              <a:t> </a:t>
            </a:r>
            <a:r>
              <a:rPr lang="en-US" sz="2000" b="1" dirty="0" err="1"/>
              <a:t>diterima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Keparahan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, </a:t>
            </a:r>
            <a:r>
              <a:rPr lang="en-US" sz="2000" dirty="0" err="1"/>
              <a:t>tapi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pernah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pengendalian</a:t>
            </a:r>
            <a:r>
              <a:rPr lang="en-US" sz="2000" dirty="0"/>
              <a:t> yang </a:t>
            </a:r>
            <a:r>
              <a:rPr lang="en-US" sz="2000" dirty="0" err="1"/>
              <a:t>cukup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)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Tingkatkan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kewaspadaan</a:t>
            </a:r>
            <a:r>
              <a:rPr lang="en-US" sz="2000" dirty="0">
                <a:sym typeface="Wingdings" pitchFamily="2" charset="2"/>
              </a:rPr>
              <a:t>, </a:t>
            </a:r>
            <a:r>
              <a:rPr lang="en-US" sz="2000" dirty="0" err="1">
                <a:sym typeface="Wingdings" pitchFamily="2" charset="2"/>
              </a:rPr>
              <a:t>lakukan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evaluasi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secara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rutin</a:t>
            </a:r>
            <a:r>
              <a:rPr lang="en-US" sz="2000" dirty="0">
                <a:sym typeface="Wingdings" pitchFamily="2" charset="2"/>
              </a:rPr>
              <a:t> </a:t>
            </a:r>
            <a:endParaRPr lang="en-US" sz="2000" b="1" dirty="0"/>
          </a:p>
          <a:p>
            <a:r>
              <a:rPr lang="en-US" sz="2000" b="1" dirty="0"/>
              <a:t>RISIKO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dapat</a:t>
            </a:r>
            <a:r>
              <a:rPr lang="en-US" sz="2000" b="1" dirty="0"/>
              <a:t> </a:t>
            </a:r>
            <a:r>
              <a:rPr lang="en-US" sz="2000" b="1" dirty="0" err="1"/>
              <a:t>diterima</a:t>
            </a:r>
            <a:r>
              <a:rPr lang="en-US" sz="2000" b="1" dirty="0"/>
              <a:t> </a:t>
            </a:r>
          </a:p>
          <a:p>
            <a:pPr marL="828675" lvl="1" indent="-457200">
              <a:buFont typeface="+mj-lt"/>
              <a:buAutoNum type="arabicPeriod"/>
            </a:pPr>
            <a:r>
              <a:rPr lang="en-US" sz="1800" b="1" dirty="0" err="1"/>
              <a:t>Menghindari</a:t>
            </a:r>
            <a:r>
              <a:rPr lang="en-US" sz="1800" b="1" dirty="0"/>
              <a:t> </a:t>
            </a:r>
            <a:r>
              <a:rPr lang="en-US" sz="1800" dirty="0"/>
              <a:t>– </a:t>
            </a:r>
            <a:r>
              <a:rPr lang="en-US" sz="1800" dirty="0" err="1"/>
              <a:t>menghilangkan</a:t>
            </a:r>
            <a:r>
              <a:rPr lang="en-US" sz="1800" dirty="0"/>
              <a:t> </a:t>
            </a:r>
            <a:r>
              <a:rPr lang="en-US" sz="1800" dirty="0" err="1"/>
              <a:t>penyebab</a:t>
            </a:r>
            <a:r>
              <a:rPr lang="en-US" sz="1800" dirty="0"/>
              <a:t>, </a:t>
            </a:r>
            <a:r>
              <a:rPr lang="en-US" sz="1800" dirty="0" err="1"/>
              <a:t>mengubah</a:t>
            </a:r>
            <a:r>
              <a:rPr lang="en-US" sz="1800" dirty="0"/>
              <a:t> </a:t>
            </a:r>
            <a:r>
              <a:rPr lang="en-US" sz="1800" dirty="0" err="1"/>
              <a:t>rencana</a:t>
            </a:r>
            <a:r>
              <a:rPr lang="en-US" sz="1800" dirty="0"/>
              <a:t>, </a:t>
            </a:r>
            <a:r>
              <a:rPr lang="en-US" sz="1800" dirty="0" err="1"/>
              <a:t>menghentikan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, </a:t>
            </a:r>
            <a:r>
              <a:rPr lang="en-US" sz="1800" dirty="0" err="1"/>
              <a:t>dll</a:t>
            </a:r>
            <a:r>
              <a:rPr lang="en-US" sz="1800" dirty="0"/>
              <a:t> </a:t>
            </a:r>
          </a:p>
          <a:p>
            <a:pPr marL="828675" lvl="1" indent="-457200">
              <a:buFont typeface="+mj-lt"/>
              <a:buAutoNum type="arabicPeriod"/>
            </a:pPr>
            <a:r>
              <a:rPr lang="en-US" sz="1800" b="1" dirty="0" err="1"/>
              <a:t>Mitigasi</a:t>
            </a:r>
            <a:r>
              <a:rPr lang="en-US" sz="1800" b="1" dirty="0"/>
              <a:t> </a:t>
            </a:r>
            <a:r>
              <a:rPr lang="en-US" sz="1800" dirty="0"/>
              <a:t>– </a:t>
            </a:r>
            <a:r>
              <a:rPr lang="en-US" sz="1800" dirty="0" err="1"/>
              <a:t>mengurangi</a:t>
            </a:r>
            <a:r>
              <a:rPr lang="en-US" sz="1800" dirty="0"/>
              <a:t> </a:t>
            </a:r>
            <a:r>
              <a:rPr lang="en-US" sz="1800" dirty="0" err="1"/>
              <a:t>kemungkinan</a:t>
            </a:r>
            <a:r>
              <a:rPr lang="en-US" sz="1800" dirty="0"/>
              <a:t> </a:t>
            </a:r>
            <a:r>
              <a:rPr lang="en-US" sz="1800" dirty="0" err="1"/>
              <a:t>kejadian</a:t>
            </a:r>
            <a:r>
              <a:rPr lang="en-US" sz="1800" dirty="0"/>
              <a:t>, </a:t>
            </a:r>
            <a:r>
              <a:rPr lang="en-US" sz="1800" dirty="0" err="1"/>
              <a:t>membatasi</a:t>
            </a:r>
            <a:r>
              <a:rPr lang="en-US" sz="1800" dirty="0"/>
              <a:t> </a:t>
            </a:r>
            <a:r>
              <a:rPr lang="en-US" sz="1800" dirty="0" err="1"/>
              <a:t>paparan</a:t>
            </a:r>
            <a:r>
              <a:rPr lang="en-US" sz="1800" dirty="0"/>
              <a:t>, </a:t>
            </a:r>
            <a:r>
              <a:rPr lang="en-US" sz="1800" dirty="0" err="1"/>
              <a:t>mengurangi</a:t>
            </a:r>
            <a:r>
              <a:rPr lang="en-US" sz="1800" dirty="0"/>
              <a:t> </a:t>
            </a:r>
            <a:r>
              <a:rPr lang="en-US" sz="1800" dirty="0" err="1"/>
              <a:t>dampak</a:t>
            </a:r>
            <a:r>
              <a:rPr lang="en-US" sz="1800" dirty="0"/>
              <a:t>, </a:t>
            </a:r>
            <a:r>
              <a:rPr lang="en-US" sz="1800" dirty="0" err="1"/>
              <a:t>dll</a:t>
            </a:r>
            <a:r>
              <a:rPr lang="en-US" sz="1800" dirty="0"/>
              <a:t> </a:t>
            </a:r>
          </a:p>
          <a:p>
            <a:pPr marL="828675" lvl="1" indent="-457200">
              <a:buFont typeface="+mj-lt"/>
              <a:buAutoNum type="arabicPeriod"/>
            </a:pPr>
            <a:r>
              <a:rPr lang="en-US" sz="1800" b="1" dirty="0" err="1"/>
              <a:t>Memindahkan</a:t>
            </a:r>
            <a:r>
              <a:rPr lang="en-US" sz="1800" b="1" dirty="0"/>
              <a:t> RISIKO </a:t>
            </a:r>
            <a:r>
              <a:rPr lang="en-US" sz="1800" dirty="0"/>
              <a:t>– </a:t>
            </a:r>
            <a:r>
              <a:rPr lang="en-US" sz="1800" dirty="0" err="1"/>
              <a:t>menghapus</a:t>
            </a:r>
            <a:r>
              <a:rPr lang="en-US" sz="1800" dirty="0"/>
              <a:t> </a:t>
            </a:r>
            <a:r>
              <a:rPr lang="en-US" sz="1800" dirty="0" err="1"/>
              <a:t>dampak</a:t>
            </a:r>
            <a:r>
              <a:rPr lang="en-US" sz="1800" dirty="0"/>
              <a:t> / </a:t>
            </a:r>
            <a:r>
              <a:rPr lang="en-US" sz="1800" dirty="0" err="1"/>
              <a:t>konsekuensi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memindahkan</a:t>
            </a:r>
            <a:r>
              <a:rPr lang="en-US" sz="1800" dirty="0"/>
              <a:t> RISIKO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luar</a:t>
            </a:r>
            <a:r>
              <a:rPr lang="en-US" sz="1800" dirty="0"/>
              <a:t> </a:t>
            </a:r>
            <a:r>
              <a:rPr lang="en-US" sz="1800" dirty="0" err="1"/>
              <a:t>organisasi</a:t>
            </a:r>
            <a:r>
              <a:rPr lang="en-US" sz="1800" dirty="0"/>
              <a:t> </a:t>
            </a:r>
          </a:p>
          <a:p>
            <a:r>
              <a:rPr lang="en-US" sz="2000" b="1" dirty="0" err="1"/>
              <a:t>Exploitasi</a:t>
            </a:r>
            <a:r>
              <a:rPr lang="en-US" sz="2000" b="1" dirty="0"/>
              <a:t> </a:t>
            </a:r>
            <a:r>
              <a:rPr lang="en-US" sz="2000" b="1" dirty="0" err="1"/>
              <a:t>Peluang</a:t>
            </a:r>
            <a:r>
              <a:rPr lang="en-US" sz="2000" b="1" dirty="0"/>
              <a:t> </a:t>
            </a:r>
            <a:r>
              <a:rPr lang="en-US" sz="2000" dirty="0"/>
              <a:t>–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kemungkinan</a:t>
            </a:r>
            <a:r>
              <a:rPr lang="en-US" sz="2000" dirty="0"/>
              <a:t> </a:t>
            </a:r>
            <a:r>
              <a:rPr lang="en-US" sz="2000" dirty="0" err="1"/>
              <a:t>sambil</a:t>
            </a:r>
            <a:r>
              <a:rPr lang="en-US" sz="2000" dirty="0"/>
              <a:t> </a:t>
            </a:r>
            <a:r>
              <a:rPr lang="en-US" sz="2000" dirty="0" err="1"/>
              <a:t>memaksimalkan</a:t>
            </a:r>
            <a:r>
              <a:rPr lang="en-US" sz="2000" dirty="0"/>
              <a:t> </a:t>
            </a:r>
            <a:r>
              <a:rPr lang="en-US" sz="2000" dirty="0" err="1"/>
              <a:t>efek</a:t>
            </a:r>
            <a:r>
              <a:rPr lang="en-US" sz="2000" dirty="0"/>
              <a:t> yang </a:t>
            </a:r>
            <a:r>
              <a:rPr lang="en-US" sz="2000" dirty="0" err="1"/>
              <a:t>mungkin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1668"/>
            <a:ext cx="556260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Manajemen</a:t>
            </a:r>
            <a:r>
              <a:rPr lang="en-US" b="1" dirty="0">
                <a:solidFill>
                  <a:schemeClr val="bg1"/>
                </a:solidFill>
              </a:rPr>
              <a:t> RISIKO : 3. </a:t>
            </a:r>
            <a:r>
              <a:rPr lang="en-US" b="1" dirty="0" err="1">
                <a:solidFill>
                  <a:schemeClr val="bg1"/>
                </a:solidFill>
              </a:rPr>
              <a:t>Pengendalian</a:t>
            </a:r>
            <a:r>
              <a:rPr lang="en-US" b="1" dirty="0">
                <a:solidFill>
                  <a:schemeClr val="bg1"/>
                </a:solidFill>
              </a:rPr>
              <a:t> RISIKO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1D5C18-9191-45CD-B5BC-772F261CCA92}"/>
              </a:ext>
            </a:extLst>
          </p:cNvPr>
          <p:cNvSpPr/>
          <p:nvPr/>
        </p:nvSpPr>
        <p:spPr>
          <a:xfrm flipV="1">
            <a:off x="0" y="342900"/>
            <a:ext cx="9906000" cy="76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4191000" y="3657600"/>
            <a:ext cx="5638800" cy="1295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210878" y="5334000"/>
            <a:ext cx="5638800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28601" y="3581400"/>
            <a:ext cx="3200400" cy="228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962400" y="1206837"/>
            <a:ext cx="5867401" cy="21584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28601" y="1143001"/>
            <a:ext cx="3200400" cy="20822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1" y="1630740"/>
            <a:ext cx="2819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Isu</a:t>
            </a:r>
            <a:r>
              <a:rPr lang="en-US" sz="1600" b="1" u="sng" dirty="0"/>
              <a:t> Internal</a:t>
            </a:r>
          </a:p>
          <a:p>
            <a:r>
              <a:rPr lang="en-US" sz="1600" dirty="0" err="1"/>
              <a:t>Budaya</a:t>
            </a:r>
            <a:r>
              <a:rPr lang="en-US" sz="1600" dirty="0"/>
              <a:t> :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disembunyikan</a:t>
            </a:r>
            <a:r>
              <a:rPr lang="en-US" sz="1600" dirty="0"/>
              <a:t>, 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dilapor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 err="1">
                <a:sym typeface="Wingdings" pitchFamily="2" charset="2"/>
              </a:rPr>
              <a:t>tidak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enak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sama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teman</a:t>
            </a:r>
            <a:r>
              <a:rPr lang="en-US" sz="1600" dirty="0">
                <a:sym typeface="Wingdings" pitchFamily="2" charset="2"/>
              </a:rPr>
              <a:t>, </a:t>
            </a:r>
            <a:r>
              <a:rPr lang="en-US" sz="1600" dirty="0" err="1">
                <a:sym typeface="Wingdings" pitchFamily="2" charset="2"/>
              </a:rPr>
              <a:t>takut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dimarahi</a:t>
            </a:r>
            <a:r>
              <a:rPr lang="en-US" sz="1600" dirty="0"/>
              <a:t> 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0" y="1676162"/>
            <a:ext cx="24384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Keparahan</a:t>
            </a:r>
            <a:r>
              <a:rPr lang="en-US" sz="1600" b="1" u="sng" dirty="0"/>
              <a:t> </a:t>
            </a:r>
          </a:p>
          <a:p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ketahuan</a:t>
            </a:r>
            <a:r>
              <a:rPr lang="en-US" sz="1600" dirty="0"/>
              <a:t>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,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justru</a:t>
            </a:r>
            <a:r>
              <a:rPr lang="en-US" sz="1600" dirty="0"/>
              <a:t> </a:t>
            </a:r>
            <a:r>
              <a:rPr lang="en-US" sz="1600" dirty="0" err="1"/>
              <a:t>diketahui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Customer (Customer complain)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2801" y="1706942"/>
            <a:ext cx="25146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Keseriusan</a:t>
            </a:r>
            <a:r>
              <a:rPr lang="en-US" sz="1600" b="1" u="sng" dirty="0"/>
              <a:t> </a:t>
            </a:r>
            <a:r>
              <a:rPr lang="en-US" sz="1600" b="1" u="sng" dirty="0" err="1"/>
              <a:t>keparahan</a:t>
            </a:r>
            <a:r>
              <a:rPr lang="en-US" sz="1600" b="1" u="sng" dirty="0"/>
              <a:t> </a:t>
            </a:r>
          </a:p>
          <a:p>
            <a:r>
              <a:rPr lang="en-US" sz="1600" dirty="0" err="1"/>
              <a:t>Sangat</a:t>
            </a:r>
            <a:r>
              <a:rPr lang="en-US" sz="1600" dirty="0"/>
              <a:t> </a:t>
            </a:r>
            <a:r>
              <a:rPr lang="en-US" sz="1600" dirty="0" err="1"/>
              <a:t>serius</a:t>
            </a:r>
            <a:r>
              <a:rPr lang="en-US" sz="1600" dirty="0"/>
              <a:t>, Customer complain </a:t>
            </a:r>
            <a:r>
              <a:rPr lang="en-US" sz="1600" dirty="0" err="1"/>
              <a:t>besar</a:t>
            </a:r>
            <a:r>
              <a:rPr lang="en-US" sz="1600" dirty="0"/>
              <a:t>, </a:t>
            </a:r>
            <a:r>
              <a:rPr lang="en-US" sz="1600" dirty="0" err="1"/>
              <a:t>kerugian</a:t>
            </a:r>
            <a:r>
              <a:rPr lang="en-US" sz="1600" dirty="0"/>
              <a:t> </a:t>
            </a:r>
            <a:r>
              <a:rPr lang="en-US" sz="1600" dirty="0" err="1"/>
              <a:t>membesar</a:t>
            </a:r>
            <a:r>
              <a:rPr lang="en-US" sz="1600" dirty="0"/>
              <a:t>, </a:t>
            </a:r>
          </a:p>
          <a:p>
            <a:r>
              <a:rPr lang="en-US" sz="1600" dirty="0"/>
              <a:t>score : 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2"/>
            <a:ext cx="32766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Penyebab</a:t>
            </a:r>
            <a:r>
              <a:rPr lang="en-US" sz="1600" b="1" u="sng" dirty="0"/>
              <a:t> </a:t>
            </a:r>
          </a:p>
          <a:p>
            <a:r>
              <a:rPr lang="en-US" sz="1600" dirty="0" err="1"/>
              <a:t>Ketika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,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tembaknya</a:t>
            </a:r>
            <a:r>
              <a:rPr lang="en-US" sz="1600" dirty="0"/>
              <a:t> </a:t>
            </a:r>
            <a:r>
              <a:rPr lang="en-US" sz="1600" dirty="0" err="1"/>
              <a:t>orang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sebulan</a:t>
            </a:r>
            <a:r>
              <a:rPr lang="en-US" sz="1600" dirty="0"/>
              <a:t> </a:t>
            </a:r>
            <a:r>
              <a:rPr lang="en-US" sz="1600" dirty="0" err="1"/>
              <a:t>sekali</a:t>
            </a:r>
            <a:r>
              <a:rPr lang="en-US" sz="1600" dirty="0"/>
              <a:t>. </a:t>
            </a:r>
          </a:p>
          <a:p>
            <a:r>
              <a:rPr lang="en-US" sz="1600" dirty="0"/>
              <a:t>Score : 5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200399" y="1929825"/>
            <a:ext cx="914401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Down Arrow 9"/>
          <p:cNvSpPr/>
          <p:nvPr/>
        </p:nvSpPr>
        <p:spPr>
          <a:xfrm>
            <a:off x="6629401" y="3200400"/>
            <a:ext cx="457200" cy="533400"/>
          </a:xfrm>
          <a:prstGeom prst="down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Down Arrow 10"/>
          <p:cNvSpPr/>
          <p:nvPr/>
        </p:nvSpPr>
        <p:spPr>
          <a:xfrm>
            <a:off x="1447801" y="2971800"/>
            <a:ext cx="5334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ight Arrow 11"/>
          <p:cNvSpPr/>
          <p:nvPr/>
        </p:nvSpPr>
        <p:spPr>
          <a:xfrm>
            <a:off x="6629401" y="2133600"/>
            <a:ext cx="457200" cy="4572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4724401" y="4063427"/>
            <a:ext cx="51816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84213" lvl="1" indent="-227013">
              <a:buFont typeface="Arial" pitchFamily="34" charset="0"/>
              <a:buChar char="•"/>
            </a:pPr>
            <a:r>
              <a:rPr lang="en-US" sz="1600" dirty="0"/>
              <a:t>RISIKO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  <a:p>
            <a:pPr marL="684213" lvl="1" indent="-227013">
              <a:buFont typeface="Arial" pitchFamily="34" charset="0"/>
              <a:buChar char="•"/>
            </a:pPr>
            <a:r>
              <a:rPr lang="en-US" sz="1600" dirty="0"/>
              <a:t>RISIKO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  <a:p>
            <a:pPr marL="227013" indent="-227013"/>
            <a:r>
              <a:rPr lang="en-US" sz="1600" dirty="0" err="1"/>
              <a:t>Kesimpulan</a:t>
            </a:r>
            <a:r>
              <a:rPr lang="en-US" sz="1600" dirty="0"/>
              <a:t> RISIKO </a:t>
            </a:r>
            <a:r>
              <a:rPr lang="en-US" sz="1600" dirty="0" err="1"/>
              <a:t>Tinggi</a:t>
            </a:r>
            <a:r>
              <a:rPr lang="en-US" sz="1600" dirty="0"/>
              <a:t> : RISIKO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r>
              <a:rPr lang="en-US" sz="1600" dirty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43400" y="5816027"/>
            <a:ext cx="4953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Merubah</a:t>
            </a:r>
            <a:r>
              <a:rPr lang="en-US" sz="1600" dirty="0"/>
              <a:t> </a:t>
            </a:r>
            <a:r>
              <a:rPr lang="en-US" sz="1600" dirty="0" err="1"/>
              <a:t>budaya</a:t>
            </a:r>
            <a:r>
              <a:rPr lang="en-US" sz="1600" dirty="0"/>
              <a:t> “ </a:t>
            </a:r>
            <a:r>
              <a:rPr lang="en-US" sz="1600" dirty="0" err="1"/>
              <a:t>Lapor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 </a:t>
            </a:r>
            <a:r>
              <a:rPr lang="en-US" sz="1600" dirty="0" err="1"/>
              <a:t>hebat</a:t>
            </a:r>
            <a:r>
              <a:rPr lang="en-US" sz="1600" dirty="0"/>
              <a:t> ”, </a:t>
            </a:r>
            <a:r>
              <a:rPr lang="en-US" sz="1600" dirty="0" err="1"/>
              <a:t>ketika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,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tembaknya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  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276600" y="4038600"/>
            <a:ext cx="914401" cy="457200"/>
          </a:xfrm>
          <a:prstGeom prst="right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Down Arrow 17"/>
          <p:cNvSpPr/>
          <p:nvPr/>
        </p:nvSpPr>
        <p:spPr>
          <a:xfrm>
            <a:off x="6400801" y="4953000"/>
            <a:ext cx="457200" cy="457200"/>
          </a:xfrm>
          <a:prstGeom prst="down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5987" y="1307068"/>
            <a:ext cx="24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 </a:t>
            </a:r>
            <a:r>
              <a:rPr lang="en-US" sz="1600" u="sng" dirty="0"/>
              <a:t>IDENTIFIKASI PERISTIWA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1295400"/>
            <a:ext cx="424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EVALUASI RISIKO, ANALISA KEPARAHAN 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1" y="3697069"/>
            <a:ext cx="2159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r>
              <a:rPr lang="en-US" u="sng" dirty="0"/>
              <a:t>EVALUASI RISIKO </a:t>
            </a:r>
          </a:p>
          <a:p>
            <a:r>
              <a:rPr lang="en-US" dirty="0"/>
              <a:t>   </a:t>
            </a:r>
            <a:r>
              <a:rPr lang="en-US" u="sng" dirty="0"/>
              <a:t>EVALUASI TINGKAT </a:t>
            </a:r>
          </a:p>
          <a:p>
            <a:r>
              <a:rPr lang="en-US" dirty="0"/>
              <a:t>   </a:t>
            </a:r>
            <a:r>
              <a:rPr lang="en-US" u="sng" dirty="0"/>
              <a:t>KEJADIAN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87322" y="3733800"/>
            <a:ext cx="202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EVALUASI RISIKO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91000" y="5410200"/>
            <a:ext cx="262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u="sng" dirty="0"/>
              <a:t>PENGENDALIAN RISIKO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1052" y="376537"/>
            <a:ext cx="780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Contoh</a:t>
            </a:r>
            <a:r>
              <a:rPr lang="en-US" sz="2400" u="sng" dirty="0"/>
              <a:t> </a:t>
            </a:r>
            <a:r>
              <a:rPr lang="en-US" sz="2400" u="sng" dirty="0" err="1"/>
              <a:t>Identifikasi</a:t>
            </a:r>
            <a:r>
              <a:rPr lang="en-US" sz="2400" u="sng" dirty="0"/>
              <a:t> </a:t>
            </a:r>
            <a:r>
              <a:rPr lang="en-US" sz="2400" u="sng" dirty="0" err="1"/>
              <a:t>Hingga</a:t>
            </a:r>
            <a:r>
              <a:rPr lang="en-US" sz="2400" u="sng" dirty="0"/>
              <a:t> </a:t>
            </a:r>
            <a:r>
              <a:rPr lang="en-US" sz="2400" u="sng" dirty="0" err="1"/>
              <a:t>Pengendalian</a:t>
            </a:r>
            <a:r>
              <a:rPr lang="en-US" sz="2400" u="sng" dirty="0"/>
              <a:t> RISIKO (</a:t>
            </a:r>
            <a:r>
              <a:rPr lang="en-US" sz="2400" u="sng" dirty="0" err="1"/>
              <a:t>isu</a:t>
            </a:r>
            <a:r>
              <a:rPr lang="en-US" sz="2400" u="sng" dirty="0"/>
              <a:t> Internal)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" y="11668"/>
            <a:ext cx="4454233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Manajemen</a:t>
            </a:r>
            <a:r>
              <a:rPr lang="en-US" b="1" dirty="0">
                <a:solidFill>
                  <a:schemeClr val="bg1"/>
                </a:solidFill>
              </a:rPr>
              <a:t> RISIKO : 3. </a:t>
            </a:r>
            <a:r>
              <a:rPr lang="en-US" b="1" dirty="0" err="1">
                <a:solidFill>
                  <a:schemeClr val="bg1"/>
                </a:solidFill>
              </a:rPr>
              <a:t>Pengendalian</a:t>
            </a:r>
            <a:r>
              <a:rPr lang="en-US" b="1" dirty="0">
                <a:solidFill>
                  <a:schemeClr val="bg1"/>
                </a:solidFill>
              </a:rPr>
              <a:t> RISIKO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4191000" y="3429001"/>
            <a:ext cx="5562600" cy="1295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733800" y="5105401"/>
            <a:ext cx="6019800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28601" y="3581400"/>
            <a:ext cx="3200400" cy="2514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886199" y="990600"/>
            <a:ext cx="5867401" cy="21584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28601" y="914401"/>
            <a:ext cx="3200400" cy="2310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6113" y="6127754"/>
            <a:ext cx="2228850" cy="365125"/>
          </a:xfrm>
        </p:spPr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1" y="1371600"/>
            <a:ext cx="2819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Isu</a:t>
            </a:r>
            <a:r>
              <a:rPr lang="en-US" sz="1600" b="1" u="sng" dirty="0"/>
              <a:t> External</a:t>
            </a:r>
          </a:p>
          <a:p>
            <a:r>
              <a:rPr lang="en-US" sz="1600" dirty="0" err="1"/>
              <a:t>Hukum</a:t>
            </a:r>
            <a:r>
              <a:rPr lang="en-US" sz="1600" dirty="0"/>
              <a:t> : </a:t>
            </a:r>
            <a:r>
              <a:rPr lang="en-US" sz="1600" dirty="0" err="1"/>
              <a:t>Larangan</a:t>
            </a:r>
            <a:r>
              <a:rPr lang="en-US" sz="1600" dirty="0"/>
              <a:t> </a:t>
            </a:r>
            <a:r>
              <a:rPr lang="en-US" sz="1600" dirty="0" err="1"/>
              <a:t>impor</a:t>
            </a:r>
            <a:r>
              <a:rPr lang="en-US" sz="1600" dirty="0"/>
              <a:t> </a:t>
            </a:r>
            <a:r>
              <a:rPr lang="en-US" sz="1600" dirty="0" err="1"/>
              <a:t>terbatas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,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mengajukan</a:t>
            </a:r>
            <a:r>
              <a:rPr lang="en-US" sz="1600" dirty="0"/>
              <a:t> </a:t>
            </a:r>
            <a:r>
              <a:rPr lang="en-US" sz="1600" dirty="0" err="1"/>
              <a:t>kuota</a:t>
            </a:r>
            <a:r>
              <a:rPr lang="en-US" sz="1600" dirty="0"/>
              <a:t>. </a:t>
            </a:r>
            <a:r>
              <a:rPr lang="en-US" sz="1600" dirty="0" err="1"/>
              <a:t>Potensi</a:t>
            </a:r>
            <a:r>
              <a:rPr lang="en-US" sz="1600" dirty="0"/>
              <a:t> </a:t>
            </a:r>
            <a:r>
              <a:rPr lang="en-US" sz="1600" dirty="0" err="1"/>
              <a:t>kuota</a:t>
            </a:r>
            <a:r>
              <a:rPr lang="en-US" sz="1600" dirty="0"/>
              <a:t>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planning yang </a:t>
            </a:r>
            <a:r>
              <a:rPr lang="en-US" sz="1600" dirty="0" err="1"/>
              <a:t>berubah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191000" y="1447565"/>
            <a:ext cx="24384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Keparahan</a:t>
            </a:r>
            <a:r>
              <a:rPr lang="en-US" sz="1600" b="1" u="sng" dirty="0"/>
              <a:t> </a:t>
            </a:r>
          </a:p>
          <a:p>
            <a:r>
              <a:rPr lang="en-US" sz="1600" dirty="0" err="1"/>
              <a:t>Gangguan</a:t>
            </a:r>
            <a:r>
              <a:rPr lang="en-US" sz="1600" dirty="0"/>
              <a:t> supply material,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tambahan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material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2801" y="1478343"/>
            <a:ext cx="2514600" cy="1323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chemeClr val="tx1"/>
                </a:solidFill>
              </a:rPr>
              <a:t>Keseriusan</a:t>
            </a:r>
            <a:r>
              <a:rPr lang="en-US" sz="1600" b="1" u="sng" dirty="0">
                <a:solidFill>
                  <a:schemeClr val="tx1"/>
                </a:solidFill>
              </a:rPr>
              <a:t> </a:t>
            </a:r>
            <a:r>
              <a:rPr lang="en-US" sz="1600" b="1" u="sng" dirty="0" err="1">
                <a:solidFill>
                  <a:schemeClr val="tx1"/>
                </a:solidFill>
              </a:rPr>
              <a:t>keparahan</a:t>
            </a:r>
            <a:r>
              <a:rPr lang="en-US" sz="1600" b="1" u="sng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Sangat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serius</a:t>
            </a:r>
            <a:r>
              <a:rPr lang="en-US" sz="1600" dirty="0">
                <a:solidFill>
                  <a:schemeClr val="tx1"/>
                </a:solidFill>
              </a:rPr>
              <a:t>, short supply material, Customer line stop </a:t>
            </a:r>
          </a:p>
          <a:p>
            <a:r>
              <a:rPr lang="en-US" sz="1600" dirty="0">
                <a:solidFill>
                  <a:schemeClr val="tx1"/>
                </a:solidFill>
              </a:rPr>
              <a:t>Score : 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350605"/>
            <a:ext cx="25146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Penyebab</a:t>
            </a:r>
            <a:r>
              <a:rPr lang="en-US" sz="1600" b="1" u="sng" dirty="0"/>
              <a:t> </a:t>
            </a:r>
          </a:p>
          <a:p>
            <a:r>
              <a:rPr lang="en-US" sz="1600" dirty="0" err="1"/>
              <a:t>Perubahan</a:t>
            </a:r>
            <a:r>
              <a:rPr lang="en-US" sz="1600" dirty="0"/>
              <a:t> planning </a:t>
            </a:r>
            <a:r>
              <a:rPr lang="en-US" sz="1600" dirty="0" err="1"/>
              <a:t>hampir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bulan</a:t>
            </a:r>
            <a:r>
              <a:rPr lang="en-US" sz="1600" dirty="0"/>
              <a:t> +/- 20%.  </a:t>
            </a:r>
          </a:p>
          <a:p>
            <a:r>
              <a:rPr lang="en-US" sz="1600" dirty="0"/>
              <a:t>Score : 5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200399" y="1929825"/>
            <a:ext cx="914401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Down Arrow 9"/>
          <p:cNvSpPr/>
          <p:nvPr/>
        </p:nvSpPr>
        <p:spPr>
          <a:xfrm>
            <a:off x="6629401" y="2971801"/>
            <a:ext cx="457200" cy="533400"/>
          </a:xfrm>
          <a:prstGeom prst="down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Down Arrow 10"/>
          <p:cNvSpPr/>
          <p:nvPr/>
        </p:nvSpPr>
        <p:spPr>
          <a:xfrm>
            <a:off x="1447801" y="2971800"/>
            <a:ext cx="5334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ight Arrow 11"/>
          <p:cNvSpPr/>
          <p:nvPr/>
        </p:nvSpPr>
        <p:spPr>
          <a:xfrm>
            <a:off x="6553201" y="1906634"/>
            <a:ext cx="457200" cy="4572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4495800" y="3834828"/>
            <a:ext cx="533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84213" lvl="1" indent="-227013">
              <a:buFont typeface="Arial" pitchFamily="34" charset="0"/>
              <a:buChar char="•"/>
            </a:pPr>
            <a:r>
              <a:rPr lang="en-US" sz="1600" dirty="0"/>
              <a:t>RISIKO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  <a:p>
            <a:pPr marL="684213" lvl="1" indent="-227013">
              <a:buFont typeface="Arial" pitchFamily="34" charset="0"/>
              <a:buChar char="•"/>
            </a:pPr>
            <a:r>
              <a:rPr lang="en-US" sz="1600" dirty="0"/>
              <a:t>RISIKO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  <a:p>
            <a:pPr marL="227013" indent="-227013"/>
            <a:r>
              <a:rPr lang="en-US" sz="1600" dirty="0" err="1"/>
              <a:t>Kesimpulan</a:t>
            </a:r>
            <a:r>
              <a:rPr lang="en-US" sz="1600" dirty="0"/>
              <a:t> : RISIKO </a:t>
            </a:r>
            <a:r>
              <a:rPr lang="en-US" sz="1600" dirty="0" err="1"/>
              <a:t>Tinggi</a:t>
            </a:r>
            <a:r>
              <a:rPr lang="en-US" sz="1600" dirty="0"/>
              <a:t> : RISIKO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886199" y="5486402"/>
            <a:ext cx="5867401" cy="984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7013" indent="-227013">
              <a:buFont typeface="Arial" pitchFamily="34" charset="0"/>
              <a:buChar char="•"/>
            </a:pPr>
            <a:r>
              <a:rPr lang="en-US" sz="1400" dirty="0" err="1"/>
              <a:t>Komunikasi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Customer </a:t>
            </a:r>
            <a:r>
              <a:rPr lang="en-US" sz="1400" dirty="0" err="1"/>
              <a:t>masalah</a:t>
            </a:r>
            <a:r>
              <a:rPr lang="en-US" sz="1400" dirty="0"/>
              <a:t> </a:t>
            </a:r>
            <a:r>
              <a:rPr lang="en-US" sz="1400" dirty="0" err="1"/>
              <a:t>peraturan</a:t>
            </a:r>
            <a:r>
              <a:rPr lang="en-US" sz="1400" dirty="0"/>
              <a:t>, </a:t>
            </a:r>
            <a:r>
              <a:rPr lang="en-US" sz="1400" dirty="0" err="1"/>
              <a:t>mengajukan</a:t>
            </a:r>
            <a:r>
              <a:rPr lang="en-US" sz="1400" dirty="0"/>
              <a:t> standard </a:t>
            </a:r>
            <a:r>
              <a:rPr lang="en-US" sz="1400" dirty="0" err="1"/>
              <a:t>toleransi</a:t>
            </a:r>
            <a:r>
              <a:rPr lang="en-US" sz="1400" dirty="0"/>
              <a:t> planning </a:t>
            </a:r>
            <a:r>
              <a:rPr lang="en-US" sz="1400" dirty="0">
                <a:sym typeface="Wingdings" pitchFamily="2" charset="2"/>
              </a:rPr>
              <a:t>  </a:t>
            </a:r>
            <a:r>
              <a:rPr lang="en-US" sz="1400" dirty="0" err="1">
                <a:sym typeface="Wingdings" pitchFamily="2" charset="2"/>
              </a:rPr>
              <a:t>mengurangi</a:t>
            </a: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err="1">
                <a:sym typeface="Wingdings" pitchFamily="2" charset="2"/>
              </a:rPr>
              <a:t>tingkat</a:t>
            </a: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err="1">
                <a:sym typeface="Wingdings" pitchFamily="2" charset="2"/>
              </a:rPr>
              <a:t>kejadian</a:t>
            </a:r>
            <a:r>
              <a:rPr lang="en-US" sz="1400" dirty="0">
                <a:sym typeface="Wingdings" pitchFamily="2" charset="2"/>
              </a:rPr>
              <a:t> </a:t>
            </a:r>
            <a:endParaRPr lang="en-US" sz="1400" dirty="0"/>
          </a:p>
          <a:p>
            <a:pPr marL="227013" indent="-227013">
              <a:buFont typeface="Arial" pitchFamily="34" charset="0"/>
              <a:buChar char="•"/>
            </a:pPr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stok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antisipasi</a:t>
            </a:r>
            <a:r>
              <a:rPr lang="en-US" sz="1400" dirty="0"/>
              <a:t> </a:t>
            </a:r>
            <a:r>
              <a:rPr lang="en-US" sz="1400" dirty="0" err="1"/>
              <a:t>kenaikan</a:t>
            </a:r>
            <a:r>
              <a:rPr lang="en-US" sz="1400" dirty="0"/>
              <a:t> order </a:t>
            </a:r>
            <a:r>
              <a:rPr lang="en-US" sz="1400" dirty="0">
                <a:sym typeface="Wingdings" pitchFamily="2" charset="2"/>
              </a:rPr>
              <a:t> </a:t>
            </a:r>
            <a:r>
              <a:rPr lang="en-US" sz="1400" dirty="0" err="1">
                <a:sym typeface="Wingdings" pitchFamily="2" charset="2"/>
              </a:rPr>
              <a:t>mengurangi</a:t>
            </a: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err="1">
                <a:sym typeface="Wingdings" pitchFamily="2" charset="2"/>
              </a:rPr>
              <a:t>dampak</a:t>
            </a:r>
            <a:endParaRPr lang="en-US" sz="1400" dirty="0"/>
          </a:p>
          <a:p>
            <a:pPr marL="227013" indent="-227013"/>
            <a:endParaRPr lang="en-US" sz="1600" dirty="0"/>
          </a:p>
        </p:txBody>
      </p:sp>
      <p:sp>
        <p:nvSpPr>
          <p:cNvPr id="17" name="Right Arrow 16"/>
          <p:cNvSpPr/>
          <p:nvPr/>
        </p:nvSpPr>
        <p:spPr>
          <a:xfrm>
            <a:off x="3276600" y="4038600"/>
            <a:ext cx="914401" cy="457200"/>
          </a:xfrm>
          <a:prstGeom prst="right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Down Arrow 17"/>
          <p:cNvSpPr/>
          <p:nvPr/>
        </p:nvSpPr>
        <p:spPr>
          <a:xfrm>
            <a:off x="6400801" y="4724401"/>
            <a:ext cx="457200" cy="457200"/>
          </a:xfrm>
          <a:prstGeom prst="down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5986" y="990600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u="sng" dirty="0"/>
              <a:t>IDENTIFIKASI ISU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62600" y="1066801"/>
            <a:ext cx="25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ANALISA KEPARAHAN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0" y="3697069"/>
            <a:ext cx="2228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EVALUASI TINGKAT </a:t>
            </a:r>
          </a:p>
          <a:p>
            <a:r>
              <a:rPr lang="en-US" dirty="0"/>
              <a:t>    </a:t>
            </a:r>
            <a:r>
              <a:rPr lang="en-US" u="sng" dirty="0"/>
              <a:t>KEJADIAN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87322" y="3505201"/>
            <a:ext cx="179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EVALUASI RISIKO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83851" y="5105400"/>
            <a:ext cx="319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u="sng" dirty="0"/>
              <a:t>MENYUSUN PROGRAM KERJA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7252" y="376537"/>
            <a:ext cx="786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Contoh</a:t>
            </a:r>
            <a:r>
              <a:rPr lang="en-US" sz="2400" u="sng" dirty="0"/>
              <a:t> </a:t>
            </a:r>
            <a:r>
              <a:rPr lang="en-US" sz="2400" u="sng" dirty="0" err="1"/>
              <a:t>Identifikasi</a:t>
            </a:r>
            <a:r>
              <a:rPr lang="en-US" sz="2400" u="sng" dirty="0"/>
              <a:t> </a:t>
            </a:r>
            <a:r>
              <a:rPr lang="en-US" sz="2400" u="sng" dirty="0" err="1"/>
              <a:t>Hingga</a:t>
            </a:r>
            <a:r>
              <a:rPr lang="en-US" sz="2400" u="sng" dirty="0"/>
              <a:t> </a:t>
            </a:r>
            <a:r>
              <a:rPr lang="en-US" sz="2400" u="sng" dirty="0" err="1"/>
              <a:t>Pengendalian</a:t>
            </a:r>
            <a:r>
              <a:rPr lang="en-US" sz="2400" u="sng" dirty="0"/>
              <a:t> RISIKO (</a:t>
            </a:r>
            <a:r>
              <a:rPr lang="en-US" sz="2400" u="sng" dirty="0" err="1"/>
              <a:t>Isu</a:t>
            </a:r>
            <a:r>
              <a:rPr lang="en-US" sz="2400" u="sng" dirty="0"/>
              <a:t> External)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" y="11668"/>
            <a:ext cx="4454233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Manajemen</a:t>
            </a:r>
            <a:r>
              <a:rPr lang="en-US" b="1" dirty="0">
                <a:solidFill>
                  <a:schemeClr val="bg1"/>
                </a:solidFill>
              </a:rPr>
              <a:t> RISIKO : 3. </a:t>
            </a:r>
            <a:r>
              <a:rPr lang="en-US" b="1" dirty="0" err="1">
                <a:solidFill>
                  <a:schemeClr val="bg1"/>
                </a:solidFill>
              </a:rPr>
              <a:t>Pengendalian</a:t>
            </a:r>
            <a:r>
              <a:rPr lang="en-US" b="1" dirty="0">
                <a:solidFill>
                  <a:schemeClr val="bg1"/>
                </a:solidFill>
              </a:rPr>
              <a:t> RISIKO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1668"/>
            <a:ext cx="2311274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 </a:t>
            </a:r>
            <a:r>
              <a:rPr lang="en-US" b="1" dirty="0" err="1">
                <a:solidFill>
                  <a:schemeClr val="bg1"/>
                </a:solidFill>
              </a:rPr>
              <a:t>Pemantauan</a:t>
            </a:r>
            <a:r>
              <a:rPr lang="en-US" b="1" dirty="0">
                <a:solidFill>
                  <a:schemeClr val="bg1"/>
                </a:solidFill>
              </a:rPr>
              <a:t> RISIKO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4600" y="665202"/>
            <a:ext cx="3655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PEMANTAUAN RISIKO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16587" y="1438423"/>
            <a:ext cx="9337015" cy="4276579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Memastikan</a:t>
            </a:r>
            <a:r>
              <a:rPr lang="en-US" sz="2000" dirty="0"/>
              <a:t> program </a:t>
            </a:r>
            <a:r>
              <a:rPr lang="en-US" sz="2000" dirty="0" err="1"/>
              <a:t>pengendalian</a:t>
            </a:r>
            <a:r>
              <a:rPr lang="en-US" sz="2000" dirty="0"/>
              <a:t> RISIKO </a:t>
            </a:r>
            <a:r>
              <a:rPr lang="en-US" sz="2000" dirty="0" err="1"/>
              <a:t>terlaksana</a:t>
            </a:r>
            <a:r>
              <a:rPr lang="en-US" sz="2000" dirty="0"/>
              <a:t>  </a:t>
            </a:r>
          </a:p>
          <a:p>
            <a:pPr lvl="2"/>
            <a:r>
              <a:rPr lang="en-US" sz="1800" dirty="0"/>
              <a:t>Program </a:t>
            </a:r>
            <a:r>
              <a:rPr lang="en-US" sz="1800" dirty="0" err="1"/>
              <a:t>pengendalian</a:t>
            </a:r>
            <a:r>
              <a:rPr lang="en-US" sz="1800" dirty="0"/>
              <a:t> RISIKO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integrasikan</a:t>
            </a:r>
            <a:r>
              <a:rPr lang="en-US" sz="1800" dirty="0"/>
              <a:t> </a:t>
            </a:r>
            <a:r>
              <a:rPr lang="en-US" sz="1800" dirty="0" err="1"/>
              <a:t>kedalam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</a:p>
          <a:p>
            <a:pPr lvl="2"/>
            <a:r>
              <a:rPr lang="en-US" sz="1800" dirty="0"/>
              <a:t>Program </a:t>
            </a:r>
            <a:r>
              <a:rPr lang="en-US" sz="1800" dirty="0" err="1"/>
              <a:t>kerja</a:t>
            </a:r>
            <a:r>
              <a:rPr lang="en-US" sz="1800" dirty="0"/>
              <a:t> </a:t>
            </a:r>
            <a:r>
              <a:rPr lang="en-US" sz="1800" dirty="0" err="1"/>
              <a:t>pengendalian</a:t>
            </a:r>
            <a:r>
              <a:rPr lang="en-US" sz="1800" dirty="0"/>
              <a:t> RISIKO </a:t>
            </a:r>
            <a:r>
              <a:rPr lang="en-US" sz="1800" dirty="0" err="1"/>
              <a:t>dilaksanakan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jadual</a:t>
            </a:r>
            <a:r>
              <a:rPr lang="en-US" sz="1800" dirty="0"/>
              <a:t>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Mengevaluasi</a:t>
            </a:r>
            <a:r>
              <a:rPr lang="en-US" sz="2000" dirty="0"/>
              <a:t> </a:t>
            </a:r>
            <a:r>
              <a:rPr lang="en-US" sz="2000" dirty="0" err="1"/>
              <a:t>efektifitas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program yang </a:t>
            </a:r>
            <a:r>
              <a:rPr lang="en-US" sz="2000" dirty="0" err="1"/>
              <a:t>dijalankan</a:t>
            </a:r>
            <a:r>
              <a:rPr lang="en-US" sz="2000" dirty="0"/>
              <a:t>, program </a:t>
            </a:r>
            <a:r>
              <a:rPr lang="en-US" sz="2000" dirty="0" err="1"/>
              <a:t>pengendalian</a:t>
            </a:r>
            <a:r>
              <a:rPr lang="en-US" sz="2000" dirty="0"/>
              <a:t> RISIKO </a:t>
            </a:r>
            <a:r>
              <a:rPr lang="en-US" sz="2000" dirty="0" err="1"/>
              <a:t>tepat</a:t>
            </a:r>
            <a:r>
              <a:rPr lang="en-US" sz="2000" dirty="0"/>
              <a:t> </a:t>
            </a:r>
            <a:r>
              <a:rPr lang="en-US" sz="2000" dirty="0" err="1"/>
              <a:t>sasaran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Meninjau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risiko</a:t>
            </a:r>
            <a:r>
              <a:rPr lang="en-US" sz="2000" dirty="0"/>
              <a:t>   </a:t>
            </a:r>
          </a:p>
          <a:p>
            <a:pPr lvl="2"/>
            <a:r>
              <a:rPr lang="en-US" sz="1800" dirty="0"/>
              <a:t>Internal Audit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, </a:t>
            </a:r>
            <a:r>
              <a:rPr lang="en-US" sz="1800" dirty="0" err="1"/>
              <a:t>memastikan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memasukkan</a:t>
            </a:r>
            <a:r>
              <a:rPr lang="en-US" sz="1800" dirty="0"/>
              <a:t> </a:t>
            </a:r>
            <a:r>
              <a:rPr lang="en-US" sz="1800" dirty="0" err="1"/>
              <a:t>unsur</a:t>
            </a:r>
            <a:r>
              <a:rPr lang="en-US" sz="1800" dirty="0"/>
              <a:t> </a:t>
            </a:r>
            <a:r>
              <a:rPr lang="en-US" sz="1800" dirty="0" err="1"/>
              <a:t>pengendalian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Meninjau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berkala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isu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peristiwa</a:t>
            </a:r>
            <a:r>
              <a:rPr lang="en-US" sz="2000" dirty="0"/>
              <a:t>  </a:t>
            </a:r>
          </a:p>
          <a:p>
            <a:pPr lvl="2"/>
            <a:r>
              <a:rPr lang="en-US" sz="1800" dirty="0" err="1"/>
              <a:t>Evaluasi</a:t>
            </a:r>
            <a:r>
              <a:rPr lang="en-US" sz="1800" dirty="0"/>
              <a:t> </a:t>
            </a:r>
            <a:r>
              <a:rPr lang="en-US" sz="1800" dirty="0" err="1"/>
              <a:t>ulang</a:t>
            </a:r>
            <a:r>
              <a:rPr lang="en-US" sz="1800" dirty="0"/>
              <a:t> </a:t>
            </a:r>
            <a:r>
              <a:rPr lang="en-US" sz="1800" dirty="0" err="1"/>
              <a:t>kemungkinan</a:t>
            </a:r>
            <a:r>
              <a:rPr lang="en-US" sz="1800" dirty="0"/>
              <a:t>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</a:p>
          <a:p>
            <a:pPr lvl="3"/>
            <a:r>
              <a:rPr lang="en-US" sz="1800" dirty="0" err="1"/>
              <a:t>Frekuensi</a:t>
            </a:r>
            <a:r>
              <a:rPr lang="en-US" sz="1800" dirty="0"/>
              <a:t> (</a:t>
            </a:r>
            <a:r>
              <a:rPr lang="en-US" sz="1800" dirty="0" err="1"/>
              <a:t>dulu</a:t>
            </a:r>
            <a:r>
              <a:rPr lang="en-US" sz="1800" dirty="0"/>
              <a:t> </a:t>
            </a:r>
            <a:r>
              <a:rPr lang="en-US" sz="1800" dirty="0" err="1"/>
              <a:t>frekunsi</a:t>
            </a:r>
            <a:r>
              <a:rPr lang="en-US" sz="1800" dirty="0"/>
              <a:t> </a:t>
            </a:r>
            <a:r>
              <a:rPr lang="en-US" sz="1800" dirty="0" err="1"/>
              <a:t>macet</a:t>
            </a:r>
            <a:r>
              <a:rPr lang="en-US" sz="1800" dirty="0"/>
              <a:t> </a:t>
            </a:r>
            <a:r>
              <a:rPr lang="en-US" sz="1800" dirty="0" err="1"/>
              <a:t>parah</a:t>
            </a:r>
            <a:r>
              <a:rPr lang="en-US" sz="1800" dirty="0"/>
              <a:t> </a:t>
            </a:r>
            <a:r>
              <a:rPr lang="en-US" sz="1800" dirty="0" err="1"/>
              <a:t>rendah</a:t>
            </a:r>
            <a:r>
              <a:rPr lang="en-US" sz="1800" dirty="0"/>
              <a:t>, </a:t>
            </a:r>
            <a:r>
              <a:rPr lang="en-US" sz="1800" dirty="0" err="1"/>
              <a:t>sekarang</a:t>
            </a:r>
            <a:r>
              <a:rPr lang="en-US" sz="1800" dirty="0"/>
              <a:t> </a:t>
            </a:r>
            <a:r>
              <a:rPr lang="en-US" sz="1800" dirty="0" err="1"/>
              <a:t>tinggi</a:t>
            </a:r>
            <a:r>
              <a:rPr lang="en-US" sz="1800" dirty="0"/>
              <a:t>) </a:t>
            </a:r>
          </a:p>
          <a:p>
            <a:pPr lvl="3"/>
            <a:r>
              <a:rPr lang="en-US" sz="1800" dirty="0" err="1"/>
              <a:t>Keparahan</a:t>
            </a:r>
            <a:r>
              <a:rPr lang="en-US" sz="1800" dirty="0"/>
              <a:t> (</a:t>
            </a:r>
            <a:r>
              <a:rPr lang="en-US" sz="1800" dirty="0" err="1"/>
              <a:t>dulu</a:t>
            </a:r>
            <a:r>
              <a:rPr lang="en-US" sz="1800" dirty="0"/>
              <a:t> </a:t>
            </a:r>
            <a:r>
              <a:rPr lang="en-US" sz="1800" dirty="0" err="1"/>
              <a:t>dampak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besar</a:t>
            </a:r>
            <a:r>
              <a:rPr lang="en-US" sz="1800" dirty="0"/>
              <a:t>, </a:t>
            </a:r>
            <a:r>
              <a:rPr lang="en-US" sz="1800" dirty="0" err="1"/>
              <a:t>sekarang</a:t>
            </a:r>
            <a:r>
              <a:rPr lang="en-US" sz="1800" dirty="0"/>
              <a:t> </a:t>
            </a:r>
            <a:r>
              <a:rPr lang="en-US" sz="1800" dirty="0" err="1"/>
              <a:t>menjadi</a:t>
            </a:r>
            <a:r>
              <a:rPr lang="en-US" sz="1800" dirty="0"/>
              <a:t> </a:t>
            </a:r>
            <a:r>
              <a:rPr lang="en-US" sz="1800" dirty="0" err="1"/>
              <a:t>besar</a:t>
            </a:r>
            <a:r>
              <a:rPr lang="en-US" sz="1800" dirty="0"/>
              <a:t>)  </a:t>
            </a:r>
          </a:p>
          <a:p>
            <a:pPr lvl="2"/>
            <a:r>
              <a:rPr lang="en-US" sz="1800" dirty="0" err="1"/>
              <a:t>Identifikasi</a:t>
            </a:r>
            <a:r>
              <a:rPr lang="en-US" sz="1800" dirty="0"/>
              <a:t> </a:t>
            </a:r>
            <a:r>
              <a:rPr lang="en-US" sz="1800" dirty="0" err="1"/>
              <a:t>isu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peristiwa</a:t>
            </a:r>
            <a:r>
              <a:rPr lang="en-US" sz="1800" dirty="0"/>
              <a:t> </a:t>
            </a:r>
            <a:r>
              <a:rPr lang="en-US" sz="1800" dirty="0" err="1"/>
              <a:t>baru</a:t>
            </a:r>
            <a:r>
              <a:rPr lang="en-US" sz="1800" dirty="0"/>
              <a:t> yang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menimbulkan</a:t>
            </a:r>
            <a:r>
              <a:rPr lang="en-US" sz="1800" dirty="0"/>
              <a:t> RISIKO </a:t>
            </a:r>
            <a:r>
              <a:rPr lang="en-US" sz="1800" dirty="0" err="1"/>
              <a:t>baru</a:t>
            </a:r>
            <a:r>
              <a:rPr lang="en-US" sz="1800" dirty="0"/>
              <a:t>  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10F90-59FD-4619-B5DF-D9926B1539EE}"/>
              </a:ext>
            </a:extLst>
          </p:cNvPr>
          <p:cNvSpPr/>
          <p:nvPr/>
        </p:nvSpPr>
        <p:spPr>
          <a:xfrm>
            <a:off x="9372601" y="11668"/>
            <a:ext cx="533400" cy="21981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2629-E819-4529-92C3-5D924A42FEBE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3" name="Group 9"/>
          <p:cNvGrpSpPr/>
          <p:nvPr/>
        </p:nvGrpSpPr>
        <p:grpSpPr>
          <a:xfrm>
            <a:off x="488504" y="980729"/>
            <a:ext cx="9004747" cy="5553327"/>
            <a:chOff x="488504" y="980728"/>
            <a:chExt cx="9004748" cy="5553327"/>
          </a:xfrm>
        </p:grpSpPr>
        <p:pic>
          <p:nvPicPr>
            <p:cNvPr id="77826" name="Picture 2" descr="Image result for stakeholders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8584" y="1268760"/>
              <a:ext cx="7272808" cy="4724320"/>
            </a:xfrm>
            <a:prstGeom prst="rect">
              <a:avLst/>
            </a:prstGeom>
            <a:noFill/>
          </p:spPr>
        </p:pic>
        <p:sp>
          <p:nvSpPr>
            <p:cNvPr id="4" name="TextBox 3"/>
            <p:cNvSpPr txBox="1"/>
            <p:nvPr/>
          </p:nvSpPr>
          <p:spPr>
            <a:xfrm>
              <a:off x="6177137" y="5373216"/>
              <a:ext cx="3168353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rasis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diskriminasi</a:t>
              </a:r>
              <a:r>
                <a:rPr lang="en-US" sz="1600" dirty="0"/>
                <a:t>, </a:t>
              </a:r>
              <a:r>
                <a:rPr lang="en-US" sz="1600" dirty="0" err="1"/>
                <a:t>mendapat</a:t>
              </a:r>
              <a:r>
                <a:rPr lang="en-US" sz="1600" dirty="0"/>
                <a:t> </a:t>
              </a:r>
              <a:r>
                <a:rPr lang="en-US" sz="1600" dirty="0" err="1"/>
                <a:t>kesempatan</a:t>
              </a:r>
              <a:r>
                <a:rPr lang="en-US" sz="1600" dirty="0"/>
                <a:t> yang </a:t>
              </a:r>
              <a:r>
                <a:rPr lang="en-US" sz="1600" dirty="0" err="1"/>
                <a:t>sama</a:t>
              </a:r>
              <a:r>
                <a:rPr lang="en-US" sz="1600" dirty="0"/>
                <a:t>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8504" y="5445224"/>
              <a:ext cx="300878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Keterlibatan</a:t>
              </a:r>
              <a:r>
                <a:rPr lang="en-US" sz="1600" dirty="0"/>
                <a:t> Perusahaan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meningkatkan</a:t>
              </a:r>
              <a:r>
                <a:rPr lang="en-US" sz="1600" dirty="0"/>
                <a:t> </a:t>
              </a:r>
              <a:r>
                <a:rPr lang="en-US" sz="1600" dirty="0" err="1"/>
                <a:t>taraf</a:t>
              </a:r>
              <a:r>
                <a:rPr lang="en-US" sz="1600" dirty="0"/>
                <a:t> </a:t>
              </a:r>
              <a:r>
                <a:rPr lang="en-US" sz="1600" dirty="0" err="1"/>
                <a:t>hidup</a:t>
              </a:r>
              <a:r>
                <a:rPr lang="en-US" sz="1600" dirty="0"/>
                <a:t> </a:t>
              </a:r>
              <a:r>
                <a:rPr lang="en-US" sz="1600" dirty="0" err="1"/>
                <a:t>penduduk</a:t>
              </a:r>
              <a:r>
                <a:rPr lang="en-US" sz="1600" dirty="0"/>
                <a:t> </a:t>
              </a:r>
              <a:r>
                <a:rPr lang="en-US" sz="1600" dirty="0" err="1"/>
                <a:t>sekitar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menyebabkan</a:t>
              </a:r>
              <a:r>
                <a:rPr lang="en-US" sz="1600" dirty="0"/>
                <a:t> </a:t>
              </a:r>
              <a:r>
                <a:rPr lang="en-US" sz="1600" dirty="0" err="1"/>
                <a:t>polusi</a:t>
              </a:r>
              <a:r>
                <a:rPr lang="en-US" sz="1600" dirty="0"/>
                <a:t> 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528" y="980728"/>
              <a:ext cx="433102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</a:t>
              </a:r>
              <a:r>
                <a:rPr lang="en-US" sz="1600" dirty="0" err="1"/>
                <a:t>tuntutan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mempekerjakan</a:t>
              </a:r>
              <a:r>
                <a:rPr lang="en-US" sz="1600" dirty="0"/>
                <a:t> </a:t>
              </a:r>
              <a:r>
                <a:rPr lang="en-US" sz="1600" dirty="0" err="1"/>
                <a:t>penduduk</a:t>
              </a:r>
              <a:r>
                <a:rPr lang="en-US" sz="1600" dirty="0"/>
                <a:t> </a:t>
              </a:r>
              <a:r>
                <a:rPr lang="en-US" sz="1600" dirty="0" err="1"/>
                <a:t>lokal</a:t>
              </a:r>
              <a:r>
                <a:rPr lang="en-US" sz="1600" dirty="0"/>
                <a:t>, </a:t>
              </a:r>
              <a:r>
                <a:rPr lang="en-US" sz="1600" dirty="0" err="1"/>
                <a:t>tuntutan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mencemari</a:t>
              </a:r>
              <a:r>
                <a:rPr lang="en-US" sz="1600" dirty="0"/>
                <a:t> </a:t>
              </a:r>
              <a:r>
                <a:rPr lang="en-US" sz="1600" dirty="0" err="1"/>
                <a:t>lingkungan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21009" y="1556792"/>
              <a:ext cx="25722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Harapan</a:t>
              </a:r>
              <a:r>
                <a:rPr lang="en-US" sz="1600" dirty="0"/>
                <a:t> : </a:t>
              </a:r>
              <a:r>
                <a:rPr lang="en-US" sz="1600" dirty="0" err="1"/>
                <a:t>mendapatakan</a:t>
              </a:r>
              <a:r>
                <a:rPr lang="en-US" sz="1600" dirty="0"/>
                <a:t> </a:t>
              </a:r>
              <a:r>
                <a:rPr lang="en-US" sz="1600" dirty="0" err="1"/>
                <a:t>informasi</a:t>
              </a:r>
              <a:r>
                <a:rPr lang="en-US" sz="1600" dirty="0"/>
                <a:t> forecast 3 </a:t>
              </a:r>
              <a:r>
                <a:rPr lang="en-US" sz="1600" dirty="0" err="1"/>
                <a:t>bulan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113241" y="4005064"/>
              <a:ext cx="19943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Exp : Minimum profit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96816" y="5949280"/>
              <a:ext cx="300878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Perusahaan </a:t>
              </a:r>
              <a:r>
                <a:rPr lang="en-US" sz="1600" dirty="0" err="1"/>
                <a:t>investasi</a:t>
              </a:r>
              <a:r>
                <a:rPr lang="en-US" sz="1600" dirty="0"/>
                <a:t> </a:t>
              </a:r>
              <a:r>
                <a:rPr lang="en-US" sz="1600" dirty="0" err="1"/>
                <a:t>alat</a:t>
              </a:r>
              <a:r>
                <a:rPr lang="en-US" sz="1600" dirty="0"/>
                <a:t> </a:t>
              </a:r>
              <a:r>
                <a:rPr lang="en-US" sz="1600" dirty="0" err="1"/>
                <a:t>ukur</a:t>
              </a:r>
              <a:r>
                <a:rPr lang="en-US" sz="1600" dirty="0"/>
                <a:t> yang </a:t>
              </a:r>
              <a:r>
                <a:rPr lang="en-US" sz="1600" dirty="0" err="1"/>
                <a:t>lebih</a:t>
              </a:r>
              <a:r>
                <a:rPr lang="en-US" sz="1600" dirty="0"/>
                <a:t> </a:t>
              </a:r>
              <a:r>
                <a:rPr lang="en-US" sz="1600" dirty="0" err="1"/>
                <a:t>canggih</a:t>
              </a:r>
              <a:r>
                <a:rPr lang="en-US" sz="1600" dirty="0"/>
                <a:t> 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88505" y="260648"/>
            <a:ext cx="8839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err="1"/>
              <a:t>Identifikasi</a:t>
            </a:r>
            <a:r>
              <a:rPr lang="en-US" sz="2800" u="sng" dirty="0"/>
              <a:t> </a:t>
            </a:r>
            <a:r>
              <a:rPr lang="en-US" sz="2800" u="sng" dirty="0" err="1"/>
              <a:t>Tuntutan</a:t>
            </a:r>
            <a:r>
              <a:rPr lang="en-US" sz="2800" u="sng" dirty="0"/>
              <a:t> </a:t>
            </a:r>
            <a:r>
              <a:rPr lang="en-US" sz="2800" u="sng" dirty="0" err="1"/>
              <a:t>dan</a:t>
            </a:r>
            <a:r>
              <a:rPr lang="en-US" sz="2800" u="sng" dirty="0"/>
              <a:t> </a:t>
            </a:r>
            <a:r>
              <a:rPr lang="en-US" sz="2800" u="sng" dirty="0" err="1"/>
              <a:t>Kebutuhan</a:t>
            </a:r>
            <a:r>
              <a:rPr lang="en-US" sz="2800" u="sng" dirty="0"/>
              <a:t> </a:t>
            </a:r>
            <a:r>
              <a:rPr lang="en-US" sz="2800" u="sng" dirty="0" err="1"/>
              <a:t>dari</a:t>
            </a:r>
            <a:r>
              <a:rPr lang="en-US" sz="2800" u="sng" dirty="0"/>
              <a:t> </a:t>
            </a:r>
            <a:r>
              <a:rPr lang="en-US" sz="2800" u="sng" dirty="0" err="1"/>
              <a:t>Pihak</a:t>
            </a:r>
            <a:r>
              <a:rPr lang="en-US" sz="2800" u="sng" dirty="0"/>
              <a:t> </a:t>
            </a:r>
            <a:r>
              <a:rPr lang="en-US" sz="2800" u="sng" dirty="0" err="1"/>
              <a:t>terkait</a:t>
            </a:r>
            <a:r>
              <a:rPr lang="en-US" sz="2800" u="sng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6937" y="2492896"/>
            <a:ext cx="10801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44951" y="2743201"/>
            <a:ext cx="185057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Company 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HSE Management Syste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2480" y="4077072"/>
            <a:ext cx="7920881" cy="22983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2629-E819-4529-92C3-5D924A42FEB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379691"/>
            <a:ext cx="34563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Isu</a:t>
            </a:r>
            <a:r>
              <a:rPr lang="en-US" sz="2400" u="sng" dirty="0"/>
              <a:t> Internal  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positif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negatif</a:t>
            </a:r>
            <a:r>
              <a:rPr lang="en-US" sz="1600" dirty="0"/>
              <a:t>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Nilai</a:t>
            </a:r>
            <a:r>
              <a:rPr lang="en-US" sz="1600" dirty="0"/>
              <a:t> : Standard </a:t>
            </a:r>
            <a:r>
              <a:rPr lang="en-US" sz="1600" dirty="0" err="1"/>
              <a:t>Budaya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 : </a:t>
            </a:r>
            <a:r>
              <a:rPr lang="en-US" sz="1600" dirty="0" err="1"/>
              <a:t>Saling</a:t>
            </a:r>
            <a:r>
              <a:rPr lang="en-US" sz="1600" dirty="0"/>
              <a:t> </a:t>
            </a:r>
            <a:r>
              <a:rPr lang="en-US" sz="1600" dirty="0" err="1"/>
              <a:t>tuding</a:t>
            </a:r>
            <a:r>
              <a:rPr lang="en-US" sz="1600" dirty="0"/>
              <a:t> </a:t>
            </a:r>
            <a:r>
              <a:rPr lang="en-US" sz="1600" dirty="0" err="1"/>
              <a:t>Pengetahuan</a:t>
            </a:r>
            <a:r>
              <a:rPr lang="en-US" sz="1600" dirty="0"/>
              <a:t> : </a:t>
            </a:r>
            <a:r>
              <a:rPr lang="en-US" sz="1600" dirty="0" err="1"/>
              <a:t>pengetahuan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yang </a:t>
            </a:r>
            <a:r>
              <a:rPr lang="en-US" sz="1600" dirty="0" err="1"/>
              <a:t>proses</a:t>
            </a:r>
            <a:r>
              <a:rPr lang="en-US" sz="1600" dirty="0"/>
              <a:t> yang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lemah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Kinerja</a:t>
            </a:r>
            <a:r>
              <a:rPr lang="en-US" sz="1600" dirty="0"/>
              <a:t> :  Material yang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terlambat</a:t>
            </a:r>
            <a:r>
              <a:rPr lang="en-US" sz="16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2840" y="31265"/>
            <a:ext cx="38884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Isu</a:t>
            </a:r>
            <a:r>
              <a:rPr lang="en-US" sz="2400" u="sng" dirty="0"/>
              <a:t> </a:t>
            </a:r>
            <a:r>
              <a:rPr lang="en-US" sz="2400" u="sng" dirty="0" err="1"/>
              <a:t>Eksternal</a:t>
            </a:r>
            <a:r>
              <a:rPr lang="en-US" sz="2400" u="sng" dirty="0"/>
              <a:t> :</a:t>
            </a:r>
            <a:r>
              <a:rPr lang="en-US" u="sng" dirty="0"/>
              <a:t> </a:t>
            </a:r>
          </a:p>
          <a:p>
            <a:r>
              <a:rPr lang="en-US" sz="1600" dirty="0"/>
              <a:t>International, national, regional, local 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positif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negaitif</a:t>
            </a:r>
            <a:r>
              <a:rPr lang="en-US" sz="1600" dirty="0"/>
              <a:t>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Legal :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…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Teknologi</a:t>
            </a:r>
            <a:r>
              <a:rPr lang="en-US" sz="1600" dirty="0"/>
              <a:t> :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/ </a:t>
            </a:r>
            <a:r>
              <a:rPr lang="en-US" sz="1600" dirty="0" err="1"/>
              <a:t>proses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Kompetisi</a:t>
            </a:r>
            <a:r>
              <a:rPr lang="en-US" sz="1600" dirty="0"/>
              <a:t> : </a:t>
            </a:r>
            <a:r>
              <a:rPr lang="en-US" sz="1600" dirty="0" err="1"/>
              <a:t>Kompetitor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Pasar</a:t>
            </a:r>
            <a:r>
              <a:rPr lang="en-US" sz="1600" dirty="0"/>
              <a:t> : </a:t>
            </a: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pasar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r>
              <a:rPr lang="en-US" sz="1600" dirty="0"/>
              <a:t> : </a:t>
            </a:r>
            <a:r>
              <a:rPr lang="en-US" sz="1600" dirty="0" err="1"/>
              <a:t>Sosial</a:t>
            </a:r>
            <a:r>
              <a:rPr lang="en-US" sz="1600" dirty="0"/>
              <a:t> media, marketing online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politik</a:t>
            </a:r>
            <a:r>
              <a:rPr lang="en-US" sz="1600" dirty="0"/>
              <a:t> :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</a:p>
        </p:txBody>
      </p:sp>
      <p:sp>
        <p:nvSpPr>
          <p:cNvPr id="8" name="Down Arrow 7"/>
          <p:cNvSpPr/>
          <p:nvPr/>
        </p:nvSpPr>
        <p:spPr>
          <a:xfrm>
            <a:off x="1155700" y="2895600"/>
            <a:ext cx="64807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4448945" y="2895600"/>
            <a:ext cx="72008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8504" y="3356994"/>
            <a:ext cx="6407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Monitor and review, </a:t>
            </a:r>
          </a:p>
          <a:p>
            <a:r>
              <a:rPr lang="en-US" sz="2400" b="1" u="sng" dirty="0"/>
              <a:t>Develop necessary action to  address the impact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2480" y="3356992"/>
            <a:ext cx="9001000" cy="3024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29264" y="836712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Tuntutan</a:t>
            </a:r>
            <a:r>
              <a:rPr lang="en-US" sz="2400" u="sng" dirty="0"/>
              <a:t> </a:t>
            </a:r>
            <a:r>
              <a:rPr lang="en-US" sz="2400" u="sng" dirty="0" err="1"/>
              <a:t>dan</a:t>
            </a:r>
            <a:r>
              <a:rPr lang="en-US" sz="2400" u="sng" dirty="0"/>
              <a:t> </a:t>
            </a:r>
            <a:r>
              <a:rPr lang="en-US" sz="2400" u="sng" dirty="0" err="1"/>
              <a:t>Harapan</a:t>
            </a:r>
            <a:r>
              <a:rPr lang="en-US" sz="2400" u="sng" dirty="0"/>
              <a:t> </a:t>
            </a:r>
            <a:r>
              <a:rPr lang="en-US" sz="2400" u="sng" dirty="0" err="1"/>
              <a:t>dari</a:t>
            </a:r>
            <a:r>
              <a:rPr lang="en-US" sz="2400" u="sng" dirty="0"/>
              <a:t> </a:t>
            </a:r>
            <a:r>
              <a:rPr lang="en-US" sz="2400" u="sng" dirty="0" err="1"/>
              <a:t>pihak</a:t>
            </a:r>
            <a:r>
              <a:rPr lang="en-US" sz="2400" u="sng" dirty="0"/>
              <a:t> </a:t>
            </a:r>
            <a:r>
              <a:rPr lang="en-US" sz="2400" u="sng" dirty="0" err="1"/>
              <a:t>terkait</a:t>
            </a:r>
            <a:r>
              <a:rPr lang="en-US" sz="2400" u="sng" dirty="0"/>
              <a:t> 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7473280" y="2564904"/>
            <a:ext cx="864096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2146518"/>
            <a:ext cx="228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solidFill>
                  <a:srgbClr val="FF3300"/>
                </a:solidFill>
              </a:rPr>
              <a:t>Sejarah</a:t>
            </a:r>
            <a:r>
              <a:rPr lang="en-US" u="sng" dirty="0">
                <a:solidFill>
                  <a:srgbClr val="FF3300"/>
                </a:solidFill>
              </a:rPr>
              <a:t> </a:t>
            </a:r>
            <a:r>
              <a:rPr lang="en-US" u="sng" dirty="0" err="1">
                <a:solidFill>
                  <a:srgbClr val="FF3300"/>
                </a:solidFill>
              </a:rPr>
              <a:t>masalah</a:t>
            </a:r>
            <a:r>
              <a:rPr lang="en-US" u="sng" dirty="0">
                <a:solidFill>
                  <a:srgbClr val="FF3300"/>
                </a:solidFill>
              </a:rPr>
              <a:t> </a:t>
            </a:r>
          </a:p>
          <a:p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lain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4280118"/>
            <a:ext cx="220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FF0000"/>
                </a:solidFill>
              </a:rPr>
              <a:t>Jika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masalah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terulang</a:t>
            </a:r>
            <a:r>
              <a:rPr lang="en-US" sz="1600" u="sng" dirty="0">
                <a:solidFill>
                  <a:srgbClr val="FF0000"/>
                </a:solidFill>
              </a:rPr>
              <a:t>, </a:t>
            </a:r>
            <a:r>
              <a:rPr lang="en-US" sz="1600" u="sng" dirty="0" err="1">
                <a:solidFill>
                  <a:srgbClr val="FF0000"/>
                </a:solidFill>
              </a:rPr>
              <a:t>Risiko</a:t>
            </a:r>
            <a:r>
              <a:rPr lang="en-US" sz="1600" u="sng" dirty="0">
                <a:solidFill>
                  <a:srgbClr val="FF0000"/>
                </a:solidFill>
              </a:rPr>
              <a:t> yang </a:t>
            </a:r>
            <a:r>
              <a:rPr lang="en-US" sz="1600" u="sng" dirty="0" err="1">
                <a:solidFill>
                  <a:srgbClr val="FF0000"/>
                </a:solidFill>
              </a:rPr>
              <a:t>bisa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terjadi</a:t>
            </a:r>
            <a:r>
              <a:rPr lang="en-US" sz="1600" dirty="0">
                <a:solidFill>
                  <a:srgbClr val="FF0000"/>
                </a:solidFill>
              </a:rPr>
              <a:t> ?</a:t>
            </a:r>
          </a:p>
          <a:p>
            <a:r>
              <a:rPr lang="en-US" sz="1600" dirty="0" err="1"/>
              <a:t>Dahulu</a:t>
            </a:r>
            <a:r>
              <a:rPr lang="en-US" sz="1600" dirty="0"/>
              <a:t> </a:t>
            </a:r>
            <a:r>
              <a:rPr lang="en-US" sz="1600" dirty="0" err="1"/>
              <a:t>mungkin</a:t>
            </a:r>
            <a:r>
              <a:rPr lang="en-US" sz="1600" dirty="0"/>
              <a:t> </a:t>
            </a:r>
            <a:r>
              <a:rPr lang="en-US" sz="1600" dirty="0" err="1"/>
              <a:t>dampaknya</a:t>
            </a:r>
            <a:r>
              <a:rPr lang="en-US" sz="1600" dirty="0"/>
              <a:t> </a:t>
            </a:r>
            <a:r>
              <a:rPr lang="en-US" sz="1600" dirty="0" err="1"/>
              <a:t>kecil</a:t>
            </a:r>
            <a:r>
              <a:rPr lang="en-US" sz="1600" dirty="0"/>
              <a:t> </a:t>
            </a:r>
            <a:r>
              <a:rPr lang="en-US" sz="1600" dirty="0" err="1"/>
              <a:t>sekarang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,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sebaliknya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819401" y="2146520"/>
            <a:ext cx="411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FF3300"/>
                </a:solidFill>
              </a:rPr>
              <a:t>Fondasi</a:t>
            </a:r>
            <a:r>
              <a:rPr lang="en-US" sz="1600" u="sng" dirty="0">
                <a:solidFill>
                  <a:srgbClr val="FF3300"/>
                </a:solidFill>
              </a:rPr>
              <a:t> </a:t>
            </a:r>
            <a:r>
              <a:rPr lang="en-US" sz="1600" u="sng" dirty="0" err="1">
                <a:solidFill>
                  <a:srgbClr val="FF3300"/>
                </a:solidFill>
              </a:rPr>
              <a:t>Kesehatan</a:t>
            </a:r>
            <a:r>
              <a:rPr lang="en-US" sz="1600" u="sng" dirty="0">
                <a:solidFill>
                  <a:srgbClr val="FF3300"/>
                </a:solidFill>
              </a:rPr>
              <a:t> Perusahaan </a:t>
            </a:r>
            <a:r>
              <a:rPr lang="en-US" sz="1600" u="sng" dirty="0" err="1">
                <a:solidFill>
                  <a:srgbClr val="FF3300"/>
                </a:solidFill>
              </a:rPr>
              <a:t>saat</a:t>
            </a:r>
            <a:r>
              <a:rPr lang="en-US" sz="1600" u="sng" dirty="0">
                <a:solidFill>
                  <a:srgbClr val="FF3300"/>
                </a:solidFill>
              </a:rPr>
              <a:t> </a:t>
            </a:r>
            <a:r>
              <a:rPr lang="en-US" sz="1600" u="sng" dirty="0" err="1">
                <a:solidFill>
                  <a:srgbClr val="FF3300"/>
                </a:solidFill>
              </a:rPr>
              <a:t>ini</a:t>
            </a:r>
            <a:endParaRPr lang="en-US" sz="1600" u="sng" dirty="0">
              <a:solidFill>
                <a:srgbClr val="FF3300"/>
              </a:solidFill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 yang </a:t>
            </a:r>
            <a:r>
              <a:rPr lang="en-US" sz="1600" dirty="0" err="1"/>
              <a:t>perlu</a:t>
            </a:r>
            <a:r>
              <a:rPr lang="en-US" sz="1600" dirty="0"/>
              <a:t> </a:t>
            </a:r>
            <a:r>
              <a:rPr lang="en-US" sz="1600" dirty="0" err="1"/>
              <a:t>diperbaiki</a:t>
            </a:r>
            <a:r>
              <a:rPr lang="en-US" sz="1600" dirty="0"/>
              <a:t> (</a:t>
            </a:r>
            <a:r>
              <a:rPr lang="en-US" sz="1600" dirty="0" err="1"/>
              <a:t>motivasi</a:t>
            </a:r>
            <a:r>
              <a:rPr lang="en-US" sz="1600" dirty="0"/>
              <a:t>, team work, </a:t>
            </a:r>
            <a:r>
              <a:rPr lang="en-US" sz="1600" dirty="0" err="1"/>
              <a:t>kreatifitas</a:t>
            </a:r>
            <a:r>
              <a:rPr lang="en-US" sz="1600" dirty="0"/>
              <a:t>, improvement </a:t>
            </a:r>
            <a:r>
              <a:rPr lang="en-US" sz="1600" dirty="0" err="1"/>
              <a:t>dll</a:t>
            </a:r>
            <a:r>
              <a:rPr lang="en-US" sz="1600" dirty="0"/>
              <a:t>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Pengetahuan</a:t>
            </a:r>
            <a:r>
              <a:rPr lang="en-US" sz="1600" dirty="0"/>
              <a:t> yang </a:t>
            </a:r>
            <a:r>
              <a:rPr lang="en-US" sz="1600" dirty="0" err="1"/>
              <a:t>dirasakan</a:t>
            </a:r>
            <a:r>
              <a:rPr lang="en-US" sz="1600" dirty="0"/>
              <a:t> </a:t>
            </a:r>
            <a:r>
              <a:rPr lang="en-US" sz="1600" dirty="0" err="1"/>
              <a:t>lemah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Major problem (</a:t>
            </a:r>
            <a:r>
              <a:rPr lang="en-US" sz="1600" dirty="0" err="1"/>
              <a:t>Keluhan</a:t>
            </a:r>
            <a:r>
              <a:rPr lang="en-US" sz="1600" dirty="0"/>
              <a:t> </a:t>
            </a:r>
            <a:r>
              <a:rPr lang="en-US" sz="1600" dirty="0" err="1"/>
              <a:t>pelanggan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,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, </a:t>
            </a:r>
            <a:r>
              <a:rPr lang="en-US" sz="1600" dirty="0" err="1"/>
              <a:t>kecelakaan</a:t>
            </a:r>
            <a:r>
              <a:rPr lang="en-US" sz="1600" dirty="0"/>
              <a:t> yang </a:t>
            </a:r>
            <a:r>
              <a:rPr lang="en-US" sz="1600" dirty="0" err="1"/>
              <a:t>tinggi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r>
              <a:rPr lang="en-US" sz="1600" dirty="0"/>
              <a:t>)</a:t>
            </a:r>
          </a:p>
          <a:p>
            <a:r>
              <a:rPr lang="en-US" sz="1600" u="sng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668323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FF0000"/>
                </a:solidFill>
              </a:rPr>
              <a:t>Jika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terus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berlanjut</a:t>
            </a:r>
            <a:r>
              <a:rPr lang="en-US" sz="1600" u="sng" dirty="0">
                <a:solidFill>
                  <a:srgbClr val="FF0000"/>
                </a:solidFill>
              </a:rPr>
              <a:t>, </a:t>
            </a:r>
            <a:r>
              <a:rPr lang="en-US" sz="1600" u="sng" dirty="0" err="1">
                <a:solidFill>
                  <a:srgbClr val="FF0000"/>
                </a:solidFill>
              </a:rPr>
              <a:t>konsekuensi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lanjutannya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apa</a:t>
            </a:r>
            <a:r>
              <a:rPr lang="en-US" sz="1600" u="sng" dirty="0">
                <a:solidFill>
                  <a:srgbClr val="FF0000"/>
                </a:solidFill>
              </a:rPr>
              <a:t> ? 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14400" y="3137118"/>
            <a:ext cx="609600" cy="9906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Down Arrow 14"/>
          <p:cNvSpPr/>
          <p:nvPr/>
        </p:nvSpPr>
        <p:spPr>
          <a:xfrm>
            <a:off x="3733799" y="4051518"/>
            <a:ext cx="609600" cy="6096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7086601" y="214652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Kelebihan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perusahaan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belum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di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explore,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exploitasi</a:t>
            </a:r>
            <a:endParaRPr lang="en-US" sz="16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4201" y="3975318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Manfaat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bisa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didapat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Menaikkan</a:t>
            </a:r>
            <a:r>
              <a:rPr lang="en-US" sz="1600" dirty="0"/>
              <a:t> image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Mendapatkan</a:t>
            </a:r>
            <a:r>
              <a:rPr lang="en-US" sz="1600" dirty="0"/>
              <a:t> order </a:t>
            </a:r>
            <a:r>
              <a:rPr lang="en-US" sz="1600" dirty="0" err="1"/>
              <a:t>baru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Mendapatkan</a:t>
            </a:r>
            <a:r>
              <a:rPr lang="en-US" sz="1600" dirty="0"/>
              <a:t> profit </a:t>
            </a:r>
            <a:r>
              <a:rPr lang="en-US" sz="1600" dirty="0" err="1"/>
              <a:t>lebih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Efisiensi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Menaikkan</a:t>
            </a:r>
            <a:r>
              <a:rPr lang="en-US" sz="1600" dirty="0"/>
              <a:t> </a:t>
            </a:r>
            <a:r>
              <a:rPr lang="en-US" sz="1600" dirty="0" err="1"/>
              <a:t>harga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dll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18" name="Down Arrow 17"/>
          <p:cNvSpPr/>
          <p:nvPr/>
        </p:nvSpPr>
        <p:spPr>
          <a:xfrm>
            <a:off x="7620000" y="3137118"/>
            <a:ext cx="609600" cy="7620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609601" y="698718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1. IDENTIFIKASI ISU INTERNAL SAAT INI DAN YANG AKAN DATANG. </a:t>
            </a:r>
            <a:r>
              <a:rPr lang="en-US" u="sng" dirty="0" err="1"/>
              <a:t>Dampak</a:t>
            </a:r>
            <a:r>
              <a:rPr lang="en-US" u="sng" dirty="0"/>
              <a:t> </a:t>
            </a:r>
            <a:r>
              <a:rPr lang="en-US" u="sng" dirty="0" err="1"/>
              <a:t>peristiwa</a:t>
            </a:r>
            <a:r>
              <a:rPr lang="en-US" u="sng" dirty="0"/>
              <a:t> </a:t>
            </a:r>
            <a:r>
              <a:rPr lang="en-US" u="sng" dirty="0" err="1"/>
              <a:t>terhadap</a:t>
            </a:r>
            <a:r>
              <a:rPr lang="en-US" u="sng" dirty="0"/>
              <a:t> RISIKO POSITIF </a:t>
            </a:r>
            <a:r>
              <a:rPr lang="en-US" u="sng" dirty="0" err="1"/>
              <a:t>atau</a:t>
            </a:r>
            <a:r>
              <a:rPr lang="en-US" u="sng" dirty="0"/>
              <a:t> NEGATIF (PELUANG) 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0800000" flipV="1">
            <a:off x="1752600" y="1384518"/>
            <a:ext cx="2057400" cy="609600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4382295" y="1726624"/>
            <a:ext cx="685800" cy="1588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19801" y="1384518"/>
            <a:ext cx="1524000" cy="685800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0"/>
            <a:ext cx="212237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ORGANISASI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1999" y="49667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2. IDENTIFIKASI ISU EXTERNAL SAAT INI DAN YANG AKAN DATANG, </a:t>
            </a:r>
            <a:r>
              <a:rPr lang="en-US" u="sng" dirty="0" err="1"/>
              <a:t>Dampak</a:t>
            </a:r>
            <a:r>
              <a:rPr lang="en-US" u="sng" dirty="0"/>
              <a:t> </a:t>
            </a:r>
            <a:r>
              <a:rPr lang="en-US" u="sng" dirty="0" err="1"/>
              <a:t>peristiwa</a:t>
            </a:r>
            <a:r>
              <a:rPr lang="en-US" u="sng" dirty="0"/>
              <a:t> </a:t>
            </a:r>
            <a:r>
              <a:rPr lang="en-US" u="sng" dirty="0" err="1"/>
              <a:t>terhadap</a:t>
            </a:r>
            <a:r>
              <a:rPr lang="en-US" u="sng" dirty="0"/>
              <a:t> RISIKO POSITIF </a:t>
            </a:r>
            <a:r>
              <a:rPr lang="en-US" u="sng" dirty="0" err="1"/>
              <a:t>atau</a:t>
            </a:r>
            <a:r>
              <a:rPr lang="en-US" u="sng" dirty="0"/>
              <a:t> NEGATIF (PELUANG)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30200" y="1295400"/>
          <a:ext cx="9410700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8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ISU EKSTERNAL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RISIKO NEGATIF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RISIKO POSITIF  (PELUANG)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PERUBAHAN PERATURAN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Perubahan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peraturan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membatasi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ruang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gerak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perusahaan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Perubahan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peraturan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menguntungkan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perusahaan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PERUBAHAN TEKNOLOGI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Perubahan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teknologi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yang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menggantikan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perusahaan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Perubahan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teknologi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yang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sejalan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perusahaan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PERUBAHAN BUDAYA MASYARAKAT, BUDAYA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PEMERINTAH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pengetahuan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perubahan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selera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perubahan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pengambilan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keputusan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sejalan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kebijakan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perusahaan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saat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Peningkatan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pengetahuan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perubahan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selera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perubahan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pengambilan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keputusan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sejalan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kebijakan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perusahaan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KONDISI PASAR, KOMPETISI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Munculnya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kompetitor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baru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kompetitor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menemukan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baru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yang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lebih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efisien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Berkurangnya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kompetitor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Perusahaan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memiliki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lebih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efisien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penerapan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marketing based education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exploitasi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kelebihan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KONDISI</a:t>
                      </a:r>
                      <a:r>
                        <a:rPr lang="en-US" sz="1600" baseline="0" dirty="0"/>
                        <a:t> SOSIAL POLITIK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Keputusan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politik</a:t>
                      </a:r>
                      <a:r>
                        <a:rPr lang="en-US" sz="1600" dirty="0"/>
                        <a:t> yang </a:t>
                      </a:r>
                      <a:r>
                        <a:rPr lang="en-US" sz="1600" dirty="0" err="1"/>
                        <a:t>merugikan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bagi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perusahaan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err="1"/>
                        <a:t>Gejolak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politik</a:t>
                      </a:r>
                      <a:r>
                        <a:rPr lang="en-US" sz="1600" baseline="0" dirty="0"/>
                        <a:t> yang </a:t>
                      </a:r>
                      <a:r>
                        <a:rPr lang="en-US" sz="1600" baseline="0" dirty="0" err="1"/>
                        <a:t>berpengaruh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ke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ekonomi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Keputusan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politik</a:t>
                      </a:r>
                      <a:r>
                        <a:rPr lang="en-US" sz="1600" baseline="0" dirty="0"/>
                        <a:t> yang </a:t>
                      </a:r>
                      <a:r>
                        <a:rPr lang="en-US" sz="1600" baseline="0" dirty="0" err="1"/>
                        <a:t>berpotensi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menguntungkan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perusahaan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212237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ORGANISASI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2758" y="528878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1. IDENTIFIKASI HARAPAN DAN TUNTUTAN DARI PIHAK TERKAIT PELANGGAN, KARYAWAN, SUPPLIER, KOMUNITAS, LINGKUNGAN, LEGAL, PEMERINTAH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358" y="227106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Kewajiban</a:t>
            </a:r>
            <a:r>
              <a:rPr lang="en-US" u="sng" dirty="0"/>
              <a:t> </a:t>
            </a:r>
            <a:r>
              <a:rPr lang="en-US" u="sng" dirty="0" err="1"/>
              <a:t>terhadap</a:t>
            </a:r>
            <a:r>
              <a:rPr lang="en-US" u="sng" dirty="0"/>
              <a:t> interested party yang </a:t>
            </a:r>
            <a:r>
              <a:rPr lang="en-US" u="sng" dirty="0" err="1"/>
              <a:t>belum</a:t>
            </a:r>
            <a:r>
              <a:rPr lang="en-US" u="sng" dirty="0"/>
              <a:t> </a:t>
            </a:r>
            <a:r>
              <a:rPr lang="en-US" u="sng" dirty="0" err="1"/>
              <a:t>dipenuhi</a:t>
            </a:r>
            <a:r>
              <a:rPr lang="en-US" u="sng" dirty="0"/>
              <a:t> 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357" y="3348277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Risiko</a:t>
            </a:r>
            <a:r>
              <a:rPr lang="en-US" u="sng" dirty="0"/>
              <a:t> 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dirty="0" err="1"/>
              <a:t>Menganggu</a:t>
            </a:r>
            <a:r>
              <a:rPr lang="en-US" dirty="0"/>
              <a:t> </a:t>
            </a:r>
            <a:r>
              <a:rPr lang="en-US" dirty="0" err="1"/>
              <a:t>harmonisasi</a:t>
            </a:r>
            <a:endParaRPr lang="en-US" dirty="0"/>
          </a:p>
          <a:p>
            <a:pPr marL="117475" indent="-117475">
              <a:buFont typeface="Arial" pitchFamily="34" charset="0"/>
              <a:buChar char="•"/>
            </a:pPr>
            <a:r>
              <a:rPr lang="en-US" dirty="0" err="1"/>
              <a:t>Mempengaruhi</a:t>
            </a:r>
            <a:r>
              <a:rPr lang="en-US" dirty="0"/>
              <a:t> </a:t>
            </a:r>
            <a:r>
              <a:rPr lang="en-US" dirty="0" err="1"/>
              <a:t>eksistansi</a:t>
            </a:r>
            <a:r>
              <a:rPr lang="en-US" dirty="0"/>
              <a:t> , </a:t>
            </a:r>
            <a:r>
              <a:rPr lang="en-US" dirty="0" err="1"/>
              <a:t>masa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, Image 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dirty="0" err="1"/>
              <a:t>Sanksi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, </a:t>
            </a:r>
            <a:r>
              <a:rPr lang="en-US" dirty="0" err="1"/>
              <a:t>kecil</a:t>
            </a:r>
            <a:r>
              <a:rPr lang="en-US" dirty="0"/>
              <a:t>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357" y="5396747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taraf</a:t>
            </a:r>
            <a:r>
              <a:rPr lang="en-US" dirty="0"/>
              <a:t> </a:t>
            </a:r>
            <a:r>
              <a:rPr lang="en-US" dirty="0" err="1"/>
              <a:t>penindakan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menimbulkan</a:t>
            </a:r>
            <a:r>
              <a:rPr lang="en-US" dirty="0"/>
              <a:t> </a:t>
            </a:r>
            <a:r>
              <a:rPr lang="en-US" dirty="0" err="1"/>
              <a:t>dis-harmonisasi</a:t>
            </a:r>
            <a:r>
              <a:rPr lang="en-US" dirty="0"/>
              <a:t>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berpotensi</a:t>
            </a:r>
            <a:r>
              <a:rPr lang="en-US" dirty="0"/>
              <a:t> 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2173358" y="3043477"/>
            <a:ext cx="609600" cy="3048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Down Arrow 12"/>
          <p:cNvSpPr/>
          <p:nvPr/>
        </p:nvSpPr>
        <p:spPr>
          <a:xfrm>
            <a:off x="2173358" y="4948477"/>
            <a:ext cx="609600" cy="3048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5602357" y="2279752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Harapan</a:t>
            </a:r>
            <a:r>
              <a:rPr lang="en-US" u="sng" dirty="0"/>
              <a:t> Interested party </a:t>
            </a:r>
            <a:r>
              <a:rPr lang="en-US" u="sng" dirty="0" err="1"/>
              <a:t>untuk</a:t>
            </a:r>
            <a:r>
              <a:rPr lang="en-US" u="sng" dirty="0"/>
              <a:t> </a:t>
            </a:r>
            <a:r>
              <a:rPr lang="en-US" u="sng" dirty="0" err="1"/>
              <a:t>kerjasama</a:t>
            </a:r>
            <a:r>
              <a:rPr lang="en-US" u="sng" dirty="0"/>
              <a:t> yang </a:t>
            </a:r>
            <a:r>
              <a:rPr lang="en-US" u="sng" dirty="0" err="1"/>
              <a:t>lebih</a:t>
            </a:r>
            <a:r>
              <a:rPr lang="en-US" u="sng" dirty="0"/>
              <a:t> </a:t>
            </a:r>
            <a:r>
              <a:rPr lang="en-US" u="sng" dirty="0" err="1"/>
              <a:t>baik</a:t>
            </a:r>
            <a:r>
              <a:rPr lang="en-US" u="sng" dirty="0"/>
              <a:t> </a:t>
            </a:r>
            <a:r>
              <a:rPr lang="en-US" u="sng" dirty="0" err="1"/>
              <a:t>saat</a:t>
            </a:r>
            <a:r>
              <a:rPr lang="en-US" u="sng" dirty="0"/>
              <a:t> </a:t>
            </a:r>
            <a:r>
              <a:rPr lang="en-US" u="sng" dirty="0" err="1"/>
              <a:t>ini</a:t>
            </a:r>
            <a:r>
              <a:rPr lang="en-US" u="sng" dirty="0"/>
              <a:t> </a:t>
            </a:r>
            <a:r>
              <a:rPr lang="en-US" u="sng" dirty="0" err="1"/>
              <a:t>dan</a:t>
            </a:r>
            <a:r>
              <a:rPr lang="en-US" u="sng" dirty="0"/>
              <a:t> </a:t>
            </a:r>
            <a:r>
              <a:rPr lang="en-US" u="sng" dirty="0" err="1"/>
              <a:t>dimasa</a:t>
            </a:r>
            <a:r>
              <a:rPr lang="en-US" u="sng" dirty="0"/>
              <a:t> </a:t>
            </a:r>
            <a:r>
              <a:rPr lang="en-US" u="sng" dirty="0" err="1"/>
              <a:t>depan</a:t>
            </a:r>
            <a:r>
              <a:rPr lang="en-US" u="sng" dirty="0"/>
              <a:t>, </a:t>
            </a:r>
          </a:p>
          <a:p>
            <a:r>
              <a:rPr lang="en-US" dirty="0"/>
              <a:t>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terciptanya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belah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 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6440557" y="4110277"/>
            <a:ext cx="609600" cy="3048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/>
          <p:cNvSpPr txBox="1"/>
          <p:nvPr/>
        </p:nvSpPr>
        <p:spPr>
          <a:xfrm>
            <a:off x="5602357" y="466255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Risiko</a:t>
            </a:r>
            <a:r>
              <a:rPr lang="en-US" u="sng" dirty="0"/>
              <a:t> &amp; </a:t>
            </a:r>
            <a:r>
              <a:rPr lang="en-US" u="sng" dirty="0" err="1"/>
              <a:t>Peluang</a:t>
            </a:r>
            <a:r>
              <a:rPr lang="en-US" u="sng" dirty="0"/>
              <a:t>  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dirty="0" err="1"/>
              <a:t>Terciptanya</a:t>
            </a:r>
            <a:r>
              <a:rPr lang="en-US" dirty="0"/>
              <a:t> </a:t>
            </a:r>
            <a:r>
              <a:rPr lang="en-US" dirty="0" err="1"/>
              <a:t>kerjasama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belah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3125857" y="1709977"/>
            <a:ext cx="762000" cy="381000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5564258" y="1633777"/>
            <a:ext cx="762000" cy="5334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0" y="0"/>
            <a:ext cx="212237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ORGANISASI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70C3A7-4A40-4FB4-98B7-98BA07AE7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96" y="835632"/>
            <a:ext cx="7775179" cy="411993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06374" y="4267200"/>
            <a:ext cx="9699625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Apakah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Anda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bisa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mentolerir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permasalahan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?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Walaupun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terjadi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karena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force major ? 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Listik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padam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pelayanan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hotel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menyenangkan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rumah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sakit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salah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diagnosa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makanan</a:t>
            </a:r>
            <a:r>
              <a:rPr lang="en-US" sz="2000" dirty="0"/>
              <a:t> yang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beli</a:t>
            </a:r>
            <a:r>
              <a:rPr lang="en-US" sz="2000" dirty="0"/>
              <a:t> </a:t>
            </a:r>
            <a:r>
              <a:rPr lang="en-US" sz="2000" dirty="0" err="1"/>
              <a:t>mengandung</a:t>
            </a:r>
            <a:r>
              <a:rPr lang="en-US" sz="2000" dirty="0"/>
              <a:t> </a:t>
            </a:r>
            <a:r>
              <a:rPr lang="en-US" sz="2000" dirty="0" err="1"/>
              <a:t>bakteri</a:t>
            </a:r>
            <a:r>
              <a:rPr lang="en-US" sz="2000" dirty="0"/>
              <a:t>, </a:t>
            </a:r>
            <a:r>
              <a:rPr lang="en-US" sz="2000" dirty="0" err="1"/>
              <a:t>produk</a:t>
            </a:r>
            <a:r>
              <a:rPr lang="en-US" sz="2000" dirty="0"/>
              <a:t> yang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beli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berfungsi</a:t>
            </a:r>
            <a:r>
              <a:rPr lang="en-US" sz="2000" dirty="0"/>
              <a:t>, </a:t>
            </a:r>
            <a:r>
              <a:rPr lang="en-US" sz="2000" dirty="0" err="1"/>
              <a:t>barang</a:t>
            </a:r>
            <a:r>
              <a:rPr lang="en-US" sz="2000" dirty="0"/>
              <a:t> yang </a:t>
            </a:r>
            <a:r>
              <a:rPr lang="en-US" sz="2000" dirty="0" err="1"/>
              <a:t>di</a:t>
            </a:r>
            <a:r>
              <a:rPr lang="en-US" sz="2000" dirty="0"/>
              <a:t> supply </a:t>
            </a:r>
            <a:r>
              <a:rPr lang="en-US" sz="2000" dirty="0" err="1"/>
              <a:t>oleh</a:t>
            </a:r>
            <a:r>
              <a:rPr lang="en-US" sz="2000" dirty="0"/>
              <a:t> supplier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Perusahaan,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rugi</a:t>
            </a:r>
            <a:r>
              <a:rPr lang="en-US" sz="2000" dirty="0"/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395" y="342900"/>
            <a:ext cx="7816454" cy="2209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dirty="0" err="1"/>
              <a:t>Sebagai</a:t>
            </a:r>
            <a:r>
              <a:rPr lang="en-US" sz="4000" b="1" dirty="0"/>
              <a:t> Customer</a:t>
            </a:r>
          </a:p>
          <a:p>
            <a:pPr algn="ctr">
              <a:buNone/>
            </a:pPr>
            <a:r>
              <a:rPr lang="en-US" sz="2000" dirty="0"/>
              <a:t>(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  <a:r>
              <a:rPr lang="en-US" sz="2000" dirty="0" err="1"/>
              <a:t>listrik</a:t>
            </a:r>
            <a:r>
              <a:rPr lang="en-US" sz="2000" dirty="0"/>
              <a:t>, </a:t>
            </a:r>
            <a:r>
              <a:rPr lang="en-US" sz="2000" dirty="0" err="1"/>
              <a:t>penghuni</a:t>
            </a:r>
            <a:r>
              <a:rPr lang="en-US" sz="2000" dirty="0"/>
              <a:t> Hotel, 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  <a:r>
              <a:rPr lang="en-US" sz="2000" dirty="0" err="1"/>
              <a:t>jasa</a:t>
            </a:r>
            <a:r>
              <a:rPr lang="en-US" sz="2000" dirty="0"/>
              <a:t> </a:t>
            </a:r>
            <a:r>
              <a:rPr lang="en-US" sz="2000" dirty="0" err="1"/>
              <a:t>Rumah</a:t>
            </a:r>
            <a:r>
              <a:rPr lang="en-US" sz="2000" dirty="0"/>
              <a:t> </a:t>
            </a:r>
            <a:r>
              <a:rPr lang="en-US" sz="2000" dirty="0" err="1"/>
              <a:t>Sakit</a:t>
            </a:r>
            <a:r>
              <a:rPr lang="en-US" sz="2000" dirty="0"/>
              <a:t>, </a:t>
            </a:r>
            <a:r>
              <a:rPr lang="en-US" sz="2000" dirty="0" err="1"/>
              <a:t>Pembeli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, Business to business, </a:t>
            </a:r>
            <a:r>
              <a:rPr lang="en-US" sz="2000" dirty="0" err="1"/>
              <a:t>Pemilik</a:t>
            </a:r>
            <a:r>
              <a:rPr lang="en-US" sz="2000" dirty="0"/>
              <a:t> </a:t>
            </a:r>
            <a:r>
              <a:rPr lang="en-US" sz="2000" dirty="0" err="1"/>
              <a:t>Saham</a:t>
            </a:r>
            <a:r>
              <a:rPr lang="en-US" sz="2000" dirty="0"/>
              <a:t>)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AD6F829B-92F4-4651-B5FC-95A50610991C}"/>
              </a:ext>
            </a:extLst>
          </p:cNvPr>
          <p:cNvSpPr/>
          <p:nvPr/>
        </p:nvSpPr>
        <p:spPr>
          <a:xfrm rot="10800000" flipH="1">
            <a:off x="149621" y="0"/>
            <a:ext cx="1073150" cy="3124200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U-Turn 12">
            <a:extLst>
              <a:ext uri="{FF2B5EF4-FFF2-40B4-BE49-F238E27FC236}">
                <a16:creationId xmlns:a16="http://schemas.microsoft.com/office/drawing/2014/main" id="{AC5CA475-1327-446D-9601-33649D65EE26}"/>
              </a:ext>
            </a:extLst>
          </p:cNvPr>
          <p:cNvSpPr/>
          <p:nvPr/>
        </p:nvSpPr>
        <p:spPr>
          <a:xfrm rot="5400000">
            <a:off x="8162925" y="3394078"/>
            <a:ext cx="1752601" cy="908050"/>
          </a:xfrm>
          <a:prstGeom prst="uturnArrow">
            <a:avLst>
              <a:gd name="adj1" fmla="val 3189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BFCE66-75F1-41EB-8636-E7E1E2EDFC48}"/>
              </a:ext>
            </a:extLst>
          </p:cNvPr>
          <p:cNvSpPr/>
          <p:nvPr/>
        </p:nvSpPr>
        <p:spPr>
          <a:xfrm>
            <a:off x="8585200" y="0"/>
            <a:ext cx="1320801" cy="1371600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1" h="1371600">
                <a:moveTo>
                  <a:pt x="0" y="0"/>
                </a:moveTo>
                <a:lnTo>
                  <a:pt x="1219201" y="0"/>
                </a:lnTo>
                <a:lnTo>
                  <a:pt x="1219201" y="137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6800" y="4620162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DAMPAK   </a:t>
            </a:r>
          </a:p>
          <a:p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kacau</a:t>
            </a:r>
            <a:r>
              <a:rPr lang="en-US" sz="2000" dirty="0"/>
              <a:t>, </a:t>
            </a:r>
            <a:r>
              <a:rPr lang="en-US" sz="2000" dirty="0" err="1"/>
              <a:t>saling</a:t>
            </a:r>
            <a:r>
              <a:rPr lang="en-US" sz="2000" dirty="0"/>
              <a:t> </a:t>
            </a:r>
            <a:r>
              <a:rPr lang="en-US" sz="2000" dirty="0" err="1"/>
              <a:t>tuding</a:t>
            </a:r>
            <a:r>
              <a:rPr lang="en-US" sz="2000" dirty="0"/>
              <a:t> (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saya</a:t>
            </a:r>
            <a:r>
              <a:rPr lang="en-US" sz="2000" dirty="0"/>
              <a:t> </a:t>
            </a:r>
            <a:r>
              <a:rPr lang="en-US" sz="2000" dirty="0" err="1"/>
              <a:t>terganggu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),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efisien</a:t>
            </a:r>
            <a:r>
              <a:rPr lang="en-US" sz="2000" dirty="0"/>
              <a:t>   </a:t>
            </a:r>
          </a:p>
        </p:txBody>
      </p:sp>
      <p:sp>
        <p:nvSpPr>
          <p:cNvPr id="1028" name="AutoShape 4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876801" y="609600"/>
            <a:ext cx="4800600" cy="3276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u="sng" dirty="0" err="1">
                <a:latin typeface="Arial" pitchFamily="34" charset="0"/>
                <a:cs typeface="Arial" pitchFamily="34" charset="0"/>
              </a:rPr>
              <a:t>Sasaran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b="0" i="0" u="sng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Zero Problem (Quality, HSE, Environment, Business)</a:t>
            </a: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efisien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efektif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Mendukung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selanjutnya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memberikan</a:t>
            </a:r>
            <a:r>
              <a:rPr lang="en-US" dirty="0">
                <a:latin typeface="Arial" pitchFamily="34" charset="0"/>
                <a:cs typeface="Arial" pitchFamily="34" charset="0"/>
              </a:rPr>
              <a:t> input yang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baik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berikutnya</a:t>
            </a:r>
            <a:r>
              <a:rPr lang="en-US" dirty="0">
                <a:latin typeface="Arial" pitchFamily="34" charset="0"/>
                <a:cs typeface="Arial" pitchFamily="34" charset="0"/>
              </a:rPr>
              <a:t>   </a:t>
            </a: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Mendukung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Tuntutan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harapan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3733801" y="1752600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99" y="4495800"/>
            <a:ext cx="38862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lvl="1" indent="-347663">
              <a:spcBef>
                <a:spcPts val="600"/>
              </a:spcBef>
            </a:pP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</a:t>
            </a:r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terkait</a:t>
            </a:r>
            <a:endParaRPr lang="en-US" dirty="0"/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berikutnya</a:t>
            </a:r>
            <a:endParaRPr lang="en-US" dirty="0"/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/>
              <a:t>Ego </a:t>
            </a:r>
            <a:r>
              <a:rPr lang="en-US" dirty="0" err="1"/>
              <a:t>departemen</a:t>
            </a:r>
            <a:r>
              <a:rPr lang="en-US" dirty="0"/>
              <a:t>       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4038600" y="5029200"/>
            <a:ext cx="762000" cy="457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28600" y="4343400"/>
            <a:ext cx="93726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1429"/>
          <a:stretch>
            <a:fillRect/>
          </a:stretch>
        </p:blipFill>
        <p:spPr bwMode="auto">
          <a:xfrm>
            <a:off x="304800" y="1143000"/>
            <a:ext cx="328069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457201" y="695980"/>
            <a:ext cx="2484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BISNIS PROSES </a:t>
            </a:r>
            <a:r>
              <a:rPr lang="en-US" sz="2800" dirty="0"/>
              <a:t> 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1676400" y="3657600"/>
            <a:ext cx="685800" cy="6096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4876799" y="381000"/>
            <a:ext cx="4876801" cy="381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manuelIman\Downloads\car assembl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5530850" cy="3385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65100" y="448270"/>
            <a:ext cx="3781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u="sng" dirty="0" err="1"/>
              <a:t>Bisnis</a:t>
            </a:r>
            <a:r>
              <a:rPr lang="en-US" sz="5400" u="sng" dirty="0"/>
              <a:t> </a:t>
            </a:r>
            <a:r>
              <a:rPr lang="en-US" sz="5400" u="sng" dirty="0" err="1"/>
              <a:t>Proses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4724403"/>
            <a:ext cx="833755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Menetapkan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Membangun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Sasaran</a:t>
            </a:r>
            <a:r>
              <a:rPr lang="en-US" sz="2400" dirty="0"/>
              <a:t>  </a:t>
            </a:r>
          </a:p>
          <a:p>
            <a:pPr algn="ctr"/>
            <a:r>
              <a:rPr lang="en-US" sz="2400" dirty="0"/>
              <a:t>PROSES BERJALAN LANCAR, EFEKTIF DAN EFISIEN </a:t>
            </a:r>
          </a:p>
        </p:txBody>
      </p:sp>
      <p:sp>
        <p:nvSpPr>
          <p:cNvPr id="6" name="Pentagon 5"/>
          <p:cNvSpPr/>
          <p:nvPr/>
        </p:nvSpPr>
        <p:spPr>
          <a:xfrm>
            <a:off x="330200" y="5715000"/>
            <a:ext cx="1981200" cy="609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Membangun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Fondasi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063750" y="5715000"/>
            <a:ext cx="214630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Menjalankan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Operasional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962400" y="5715000"/>
            <a:ext cx="214630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Mengatasi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masalah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5861050" y="5715000"/>
            <a:ext cx="214630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Manajemen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Bencana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95950" y="861298"/>
            <a:ext cx="40449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saling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dirty="0" err="1"/>
              <a:t>Pengulangan</a:t>
            </a:r>
            <a:r>
              <a:rPr lang="en-US" sz="1600" dirty="0"/>
              <a:t> </a:t>
            </a:r>
            <a:r>
              <a:rPr lang="en-US" sz="1600" dirty="0" err="1"/>
              <a:t>aktifitas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perlu</a:t>
            </a:r>
            <a:endParaRPr lang="en-US" sz="16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600" dirty="0" err="1"/>
              <a:t>Mengembangkan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memahami</a:t>
            </a: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 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menerima</a:t>
            </a:r>
            <a:r>
              <a:rPr lang="en-US" sz="1600" dirty="0"/>
              <a:t> input yang </a:t>
            </a:r>
            <a:r>
              <a:rPr lang="en-US" sz="1600" dirty="0" err="1"/>
              <a:t>baik</a:t>
            </a:r>
            <a:endParaRPr lang="en-US" sz="16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sebelumnya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mendukung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berikutnya</a:t>
            </a:r>
            <a:r>
              <a:rPr lang="en-US" sz="16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95950" y="3657600"/>
            <a:ext cx="4044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DAMPAK 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operasional</a:t>
            </a:r>
            <a:r>
              <a:rPr lang="en-US" sz="1600" dirty="0"/>
              <a:t>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dirty="0" err="1"/>
              <a:t>Saling</a:t>
            </a:r>
            <a:r>
              <a:rPr lang="en-US" sz="1600" dirty="0"/>
              <a:t> </a:t>
            </a:r>
            <a:r>
              <a:rPr lang="en-US" sz="1600" dirty="0" err="1"/>
              <a:t>tuding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5943600" y="3276600"/>
            <a:ext cx="90805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hevron 14"/>
          <p:cNvSpPr/>
          <p:nvPr/>
        </p:nvSpPr>
        <p:spPr>
          <a:xfrm>
            <a:off x="7759700" y="5715000"/>
            <a:ext cx="189865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Mencapai</a:t>
            </a:r>
            <a:r>
              <a:rPr lang="en-US" sz="1600" dirty="0">
                <a:solidFill>
                  <a:schemeClr val="tx1"/>
                </a:solidFill>
              </a:rPr>
              <a:t> SASARAN 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manuelIman\Downloads\car assembl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0" y="2057400"/>
            <a:ext cx="5530850" cy="338519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17534" y="381000"/>
            <a:ext cx="6541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u="sng" dirty="0" err="1"/>
              <a:t>Pengembangan</a:t>
            </a:r>
            <a:r>
              <a:rPr lang="en-US" sz="5400" u="sng" dirty="0"/>
              <a:t> Sistem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7850" y="1371601"/>
            <a:ext cx="87503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Sistem </a:t>
            </a:r>
            <a:r>
              <a:rPr lang="en-US" sz="4000" dirty="0" err="1"/>
              <a:t>tidak</a:t>
            </a:r>
            <a:r>
              <a:rPr lang="en-US" sz="4000" dirty="0"/>
              <a:t> </a:t>
            </a:r>
            <a:r>
              <a:rPr lang="en-US" sz="4000" dirty="0" err="1"/>
              <a:t>hanya</a:t>
            </a:r>
            <a:r>
              <a:rPr lang="en-US" sz="4000" dirty="0"/>
              <a:t> </a:t>
            </a:r>
            <a:r>
              <a:rPr lang="en-US" sz="4000" dirty="0" err="1"/>
              <a:t>prosedur</a:t>
            </a:r>
            <a:r>
              <a:rPr lang="en-US" sz="4000" dirty="0"/>
              <a:t> </a:t>
            </a:r>
            <a:r>
              <a:rPr lang="en-US" sz="4000" dirty="0" err="1"/>
              <a:t>tetapi</a:t>
            </a:r>
            <a:r>
              <a:rPr lang="en-US" sz="4000" dirty="0"/>
              <a:t> </a:t>
            </a:r>
            <a:r>
              <a:rPr lang="en-US" sz="4000" dirty="0" err="1"/>
              <a:t>juga</a:t>
            </a:r>
            <a:r>
              <a:rPr lang="en-US" sz="4000" dirty="0"/>
              <a:t> </a:t>
            </a:r>
            <a:r>
              <a:rPr lang="en-US" sz="4000" dirty="0" err="1"/>
              <a:t>meliputi</a:t>
            </a:r>
            <a:r>
              <a:rPr lang="en-US" sz="4000" dirty="0"/>
              <a:t> </a:t>
            </a:r>
          </a:p>
          <a:p>
            <a:r>
              <a:rPr lang="en-US" sz="2800" dirty="0"/>
              <a:t>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3200" dirty="0" err="1"/>
              <a:t>Manusia</a:t>
            </a:r>
            <a:r>
              <a:rPr lang="en-US" sz="3200" dirty="0"/>
              <a:t> 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3200" dirty="0"/>
              <a:t>Material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3200" dirty="0" err="1"/>
              <a:t>Mesin</a:t>
            </a:r>
            <a:r>
              <a:rPr lang="en-US" sz="3200" dirty="0"/>
              <a:t>  </a:t>
            </a:r>
          </a:p>
          <a:p>
            <a:pPr marL="800100" lvl="1" indent="-342900"/>
            <a:r>
              <a:rPr lang="en-US" sz="3200" dirty="0"/>
              <a:t>	(</a:t>
            </a:r>
            <a:r>
              <a:rPr lang="en-US" sz="3200" dirty="0" err="1"/>
              <a:t>Infrastucure</a:t>
            </a:r>
            <a:r>
              <a:rPr lang="en-US" sz="3200" dirty="0"/>
              <a:t>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3200" dirty="0"/>
              <a:t>Environment (</a:t>
            </a:r>
            <a:r>
              <a:rPr lang="en-US" sz="3200" dirty="0" err="1"/>
              <a:t>Lingkungan</a:t>
            </a:r>
            <a:r>
              <a:rPr lang="en-US" sz="3200" dirty="0"/>
              <a:t>)</a:t>
            </a:r>
          </a:p>
          <a:p>
            <a:pPr marL="342900" indent="-342900"/>
            <a:r>
              <a:rPr lang="en-US" sz="2800" dirty="0"/>
              <a:t> </a:t>
            </a:r>
          </a:p>
          <a:p>
            <a:pPr marL="342900" indent="-342900"/>
            <a:endParaRPr lang="en-US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330200" y="5715000"/>
            <a:ext cx="1981200" cy="609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Membangun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Fondasi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2063750" y="5715000"/>
            <a:ext cx="214630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Menjalankan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Operasional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3962400" y="5715000"/>
            <a:ext cx="214630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Mengatasi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masalah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5861050" y="5715000"/>
            <a:ext cx="214630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Manajemen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Bencana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Chevron 17"/>
          <p:cNvSpPr/>
          <p:nvPr/>
        </p:nvSpPr>
        <p:spPr>
          <a:xfrm>
            <a:off x="7759700" y="5715000"/>
            <a:ext cx="189865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Mencapai</a:t>
            </a:r>
            <a:r>
              <a:rPr lang="en-US" sz="1600" dirty="0">
                <a:solidFill>
                  <a:schemeClr val="tx1"/>
                </a:solidFill>
              </a:rPr>
              <a:t> SASARAN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5100" y="76200"/>
            <a:ext cx="1703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/>
              <a:t>Sistem</a:t>
            </a:r>
            <a:endParaRPr lang="en-US" sz="4400" dirty="0"/>
          </a:p>
        </p:txBody>
      </p:sp>
      <p:sp>
        <p:nvSpPr>
          <p:cNvPr id="16" name="Rectangle 15"/>
          <p:cNvSpPr/>
          <p:nvPr/>
        </p:nvSpPr>
        <p:spPr>
          <a:xfrm>
            <a:off x="247650" y="762002"/>
            <a:ext cx="9493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  <a:r>
              <a:rPr lang="en-US" sz="2000" dirty="0" err="1"/>
              <a:t>operasional</a:t>
            </a:r>
            <a:r>
              <a:rPr lang="en-US" sz="2000" dirty="0"/>
              <a:t> yang </a:t>
            </a:r>
            <a:r>
              <a:rPr lang="en-US" sz="2000" dirty="0" err="1"/>
              <a:t>bebas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, </a:t>
            </a:r>
            <a:r>
              <a:rPr lang="en-US" sz="2000" dirty="0" err="1"/>
              <a:t>efisien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Mengembangkan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sistem</a:t>
            </a:r>
            <a:r>
              <a:rPr lang="en-US" sz="2000" dirty="0">
                <a:sym typeface="Wingdings" pitchFamily="2" charset="2"/>
              </a:rPr>
              <a:t> yang Simple and </a:t>
            </a:r>
            <a:r>
              <a:rPr lang="en-US" sz="2000" dirty="0" err="1">
                <a:sym typeface="Wingdings" pitchFamily="2" charset="2"/>
              </a:rPr>
              <a:t>Secy</a:t>
            </a:r>
            <a:r>
              <a:rPr lang="en-US" sz="2000" dirty="0">
                <a:sym typeface="Wingdings" pitchFamily="2" charset="2"/>
              </a:rPr>
              <a:t> </a:t>
            </a:r>
            <a:endParaRPr lang="en-US" sz="2000" dirty="0"/>
          </a:p>
        </p:txBody>
      </p:sp>
      <p:pic>
        <p:nvPicPr>
          <p:cNvPr id="17" name="Picture 2" descr="naik diatas keret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2458644"/>
            <a:ext cx="3797300" cy="2233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pedagang asongan dalam keret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650" y="4287444"/>
            <a:ext cx="1816100" cy="1169643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</p:pic>
      <p:pic>
        <p:nvPicPr>
          <p:cNvPr id="20" name="Picture 19" descr="masuk kereta lewat jendela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06700" y="4592244"/>
            <a:ext cx="1485900" cy="970359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</p:pic>
      <p:cxnSp>
        <p:nvCxnSpPr>
          <p:cNvPr id="24" name="Straight Connector 23"/>
          <p:cNvCxnSpPr/>
          <p:nvPr/>
        </p:nvCxnSpPr>
        <p:spPr>
          <a:xfrm rot="5400000">
            <a:off x="2800350" y="3733734"/>
            <a:ext cx="3810000" cy="172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4" name="AutoShape 2" descr="Image result for krl"/>
          <p:cNvSpPr>
            <a:spLocks noChangeAspect="1" noChangeArrowheads="1"/>
          </p:cNvSpPr>
          <p:nvPr/>
        </p:nvSpPr>
        <p:spPr bwMode="auto">
          <a:xfrm>
            <a:off x="168540" y="-144463"/>
            <a:ext cx="3302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6" name="Picture 4" descr="Image result for krl"/>
          <p:cNvPicPr>
            <a:picLocks noChangeAspect="1" noChangeArrowheads="1"/>
          </p:cNvPicPr>
          <p:nvPr/>
        </p:nvPicPr>
        <p:blipFill>
          <a:blip r:embed="rId5" cstate="print"/>
          <a:srcRect t="15699"/>
          <a:stretch>
            <a:fillRect/>
          </a:stretch>
        </p:blipFill>
        <p:spPr bwMode="auto">
          <a:xfrm>
            <a:off x="5943600" y="2971803"/>
            <a:ext cx="3467100" cy="2023475"/>
          </a:xfrm>
          <a:prstGeom prst="rect">
            <a:avLst/>
          </a:prstGeom>
          <a:noFill/>
        </p:spPr>
      </p:pic>
      <p:pic>
        <p:nvPicPr>
          <p:cNvPr id="21" name="Picture 2" descr="e-ticketing kereta.jpg"/>
          <p:cNvPicPr>
            <a:picLocks noChangeAspect="1"/>
          </p:cNvPicPr>
          <p:nvPr/>
        </p:nvPicPr>
        <p:blipFill>
          <a:blip r:embed="rId6"/>
          <a:srcRect r="29231"/>
          <a:stretch>
            <a:fillRect/>
          </a:stretch>
        </p:blipFill>
        <p:spPr bwMode="auto">
          <a:xfrm>
            <a:off x="5283200" y="2438400"/>
            <a:ext cx="1898650" cy="1143000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99D3DD-F6B8-41A2-9C11-64B9435840B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t="21513"/>
          <a:stretch/>
        </p:blipFill>
        <p:spPr>
          <a:xfrm>
            <a:off x="5200651" y="4419600"/>
            <a:ext cx="2146300" cy="1295400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4540250" y="3352800"/>
            <a:ext cx="660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3203" y="1715870"/>
            <a:ext cx="3306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MENCIPTAKAN SISTEM BERBASIS </a:t>
            </a:r>
          </a:p>
          <a:p>
            <a:pPr algn="ctr"/>
            <a:r>
              <a:rPr lang="en-US" u="sng" dirty="0"/>
              <a:t>PENCEGAHAN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5300" y="1752600"/>
            <a:ext cx="316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 TERGANTUNG ORANG </a:t>
            </a:r>
            <a:endParaRPr lang="en-US" dirty="0"/>
          </a:p>
        </p:txBody>
      </p:sp>
      <p:sp>
        <p:nvSpPr>
          <p:cNvPr id="27" name="Pentagon 26"/>
          <p:cNvSpPr/>
          <p:nvPr/>
        </p:nvSpPr>
        <p:spPr>
          <a:xfrm>
            <a:off x="330200" y="5791200"/>
            <a:ext cx="1981200" cy="609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Membangun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Fondasi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2063750" y="5791200"/>
            <a:ext cx="214630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Menjalankan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Operasional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Chevron 28"/>
          <p:cNvSpPr/>
          <p:nvPr/>
        </p:nvSpPr>
        <p:spPr>
          <a:xfrm>
            <a:off x="3962400" y="5791200"/>
            <a:ext cx="214630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Mengatasi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masalah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5861050" y="5791200"/>
            <a:ext cx="214630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Manajemen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Bencana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1" name="Chevron 30"/>
          <p:cNvSpPr/>
          <p:nvPr/>
        </p:nvSpPr>
        <p:spPr>
          <a:xfrm>
            <a:off x="7759700" y="5791200"/>
            <a:ext cx="1898650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Mencapai</a:t>
            </a:r>
            <a:r>
              <a:rPr lang="en-US" sz="1600" dirty="0">
                <a:solidFill>
                  <a:schemeClr val="tx1"/>
                </a:solidFill>
              </a:rPr>
              <a:t> SASARAN </a:t>
            </a: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543696"/>
              </p:ext>
            </p:extLst>
          </p:nvPr>
        </p:nvGraphicFramePr>
        <p:xfrm>
          <a:off x="0" y="0"/>
          <a:ext cx="9906000" cy="19384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84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8574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8464" y="4895673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efektifitas</a:t>
            </a:r>
            <a:r>
              <a:rPr lang="en-US" dirty="0"/>
              <a:t> Sistem </a:t>
            </a:r>
            <a:r>
              <a:rPr lang="en-US" dirty="0" err="1"/>
              <a:t>sering</a:t>
            </a:r>
            <a:r>
              <a:rPr lang="en-US" dirty="0"/>
              <a:t> kali </a:t>
            </a:r>
            <a:r>
              <a:rPr lang="en-US" dirty="0" err="1"/>
              <a:t>dikaitkan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konsisten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pelanggaran</a:t>
            </a:r>
            <a:r>
              <a:rPr lang="en-US" dirty="0"/>
              <a:t>.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8905" y="1700809"/>
            <a:ext cx="1152128" cy="51790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9069" y="2276874"/>
            <a:ext cx="2256900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RUANG SISTEM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1600" dirty="0" err="1"/>
              <a:t>Penjualan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Produksi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Quality Control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Pembelian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Recruitment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Pengendalian</a:t>
            </a:r>
            <a:r>
              <a:rPr lang="en-US" sz="1600" dirty="0"/>
              <a:t> Record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14958" y="2276872"/>
            <a:ext cx="3493008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RUANG SASARAN PERUSAHAAN 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Dll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1" y="1200090"/>
            <a:ext cx="748884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Sistem (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)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Sasaran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2 </a:t>
            </a:r>
            <a:r>
              <a:rPr lang="en-US" sz="2000" dirty="0" err="1"/>
              <a:t>ruangan</a:t>
            </a:r>
            <a:r>
              <a:rPr lang="en-US" sz="2000" dirty="0"/>
              <a:t> yang </a:t>
            </a:r>
            <a:r>
              <a:rPr lang="en-US" sz="2000" dirty="0" err="1"/>
              <a:t>terpisah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632520" y="558227"/>
            <a:ext cx="6847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KONDISI SAAT INI YANG SERING TERJADI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56177" y="4724400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Perhatian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Top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. </a:t>
            </a:r>
          </a:p>
          <a:p>
            <a:pPr algn="ctr"/>
            <a:r>
              <a:rPr lang="en-US" dirty="0" err="1"/>
              <a:t>Sering</a:t>
            </a:r>
            <a:r>
              <a:rPr lang="en-US" dirty="0"/>
              <a:t> kali </a:t>
            </a:r>
            <a:r>
              <a:rPr lang="en-US" dirty="0" err="1"/>
              <a:t>dikaitkan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</a:t>
            </a:r>
            <a:r>
              <a:rPr lang="en-US" dirty="0" err="1"/>
              <a:t>orang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jarang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kaitkan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Kelemahan</a:t>
            </a:r>
            <a:r>
              <a:rPr lang="en-US" dirty="0"/>
              <a:t> Sistem. </a:t>
            </a:r>
            <a:r>
              <a:rPr lang="en-US" dirty="0" err="1"/>
              <a:t>Kinerja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,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Orang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397636"/>
              </p:ext>
            </p:extLst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9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1" y="533400"/>
            <a:ext cx="7344816" cy="5040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UKURAN EFEKTIFITAS SISTEM </a:t>
            </a:r>
            <a:r>
              <a:rPr lang="en-US" sz="3200" b="1" dirty="0">
                <a:sym typeface="Wingdings" pitchFamily="2" charset="2"/>
              </a:rPr>
              <a:t> KINERJA 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4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Penagihan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Penjualan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Produksi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2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 (</a:t>
            </a: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2 </a:t>
            </a:r>
            <a:r>
              <a:rPr lang="en-US" sz="1600" dirty="0" err="1"/>
              <a:t>bulan</a:t>
            </a:r>
            <a:r>
              <a:rPr lang="en-US" sz="1600" dirty="0"/>
              <a:t>) &lt; 2%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7" y="4110173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Productivity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Minimal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Minimal </a:t>
            </a:r>
            <a:r>
              <a:rPr lang="en-US" sz="1600" dirty="0" err="1"/>
              <a:t>Perbaikan</a:t>
            </a:r>
            <a:r>
              <a:rPr lang="en-US" sz="1600" dirty="0"/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7" y="5450019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81645"/>
              </p:ext>
            </p:extLst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508329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3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30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Apakah</a:t>
            </a:r>
            <a:r>
              <a:rPr lang="en-US" sz="1600" dirty="0"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diperoleh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tidak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sesuai</a:t>
            </a:r>
            <a:r>
              <a:rPr lang="en-US" sz="1600" dirty="0"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kriteria</a:t>
            </a:r>
            <a:r>
              <a:rPr lang="en-US" sz="1600" dirty="0"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9"/>
            <a:ext cx="28083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latin typeface="Trebuchet MS" pitchFamily="34" charset="0"/>
              </a:rPr>
              <a:t>Output  </a:t>
            </a:r>
            <a:r>
              <a:rPr lang="en-US" sz="2400" i="1" dirty="0" err="1">
                <a:latin typeface="Trebuchet MS" pitchFamily="34" charset="0"/>
              </a:rPr>
              <a:t>Bermasalah</a:t>
            </a:r>
            <a:r>
              <a:rPr lang="en-US" sz="2400" i="1" dirty="0"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5" y="296152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20" y="2028360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3"/>
          <p:cNvGrpSpPr/>
          <p:nvPr/>
        </p:nvGrpSpPr>
        <p:grpSpPr>
          <a:xfrm>
            <a:off x="2552096" y="1684807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/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417495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kern="10" dirty="0">
                <a:ln w="0"/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2800" kern="10" dirty="0">
                <a:ln w="0"/>
                <a:latin typeface="Gill Sans MT Condensed" pitchFamily="34" charset="0"/>
              </a:rPr>
              <a:t>EVALUASI KELEMAHAN PADA SISTEM (INPUT ? ATAU PROSES ?)</a:t>
            </a:r>
            <a:endParaRPr lang="en-US" sz="2800" kern="10" dirty="0">
              <a:ln w="0"/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1" y="4437933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9" y="3970437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5" y="5049760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7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/>
              <a:t>Pelajari</a:t>
            </a:r>
            <a:r>
              <a:rPr lang="en-US" sz="1600" u="sng" dirty="0"/>
              <a:t> </a:t>
            </a:r>
            <a:r>
              <a:rPr lang="en-US" sz="1600" u="sng" dirty="0" err="1"/>
              <a:t>Sumber</a:t>
            </a:r>
            <a:r>
              <a:rPr lang="en-US" sz="1600" u="sng" dirty="0"/>
              <a:t> </a:t>
            </a:r>
            <a:r>
              <a:rPr lang="en-US" sz="1600" u="sng" dirty="0" err="1"/>
              <a:t>Masalah</a:t>
            </a:r>
            <a:endParaRPr lang="en-US" sz="1600" u="sng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input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3634" y="5805266"/>
            <a:ext cx="729436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PERBAIKAN TERHADAP SISTEM AKAN MENGHASILKAN PERBAIKAN YANG PERMANEN </a:t>
            </a:r>
          </a:p>
          <a:p>
            <a:pPr algn="ctr"/>
            <a:r>
              <a:rPr lang="en-US" sz="1600" dirty="0"/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standard ? Standard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 Sistem </a:t>
            </a:r>
            <a:r>
              <a:rPr lang="en-US" sz="1600" dirty="0" err="1"/>
              <a:t>Kontrol</a:t>
            </a:r>
            <a:r>
              <a:rPr lang="en-US" sz="1600" dirty="0"/>
              <a:t> ?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kompeten</a:t>
            </a:r>
            <a:r>
              <a:rPr lang="en-US" sz="1600" dirty="0"/>
              <a:t> ?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113" y="-37988"/>
            <a:ext cx="9906000" cy="12347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8618" y="340177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>
                <a:solidFill>
                  <a:schemeClr val="bg1"/>
                </a:solidFill>
              </a:rPr>
              <a:t>PANDUAN PENGINDENTIFIKASIAN PROSES </a:t>
            </a:r>
            <a:endParaRPr lang="en-US" sz="20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92560" y="1102623"/>
            <a:ext cx="891344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-2493" y="-27384"/>
            <a:ext cx="2387899" cy="1957484"/>
          </a:xfrm>
          <a:custGeom>
            <a:avLst/>
            <a:gdLst>
              <a:gd name="connsiteX0" fmla="*/ 0 w 2387899"/>
              <a:gd name="connsiteY0" fmla="*/ 0 h 2043718"/>
              <a:gd name="connsiteX1" fmla="*/ 2387899 w 2387899"/>
              <a:gd name="connsiteY1" fmla="*/ 0 h 2043718"/>
              <a:gd name="connsiteX2" fmla="*/ 2387899 w 2387899"/>
              <a:gd name="connsiteY2" fmla="*/ 2043718 h 2043718"/>
              <a:gd name="connsiteX3" fmla="*/ 0 w 2387899"/>
              <a:gd name="connsiteY3" fmla="*/ 2043718 h 2043718"/>
              <a:gd name="connsiteX4" fmla="*/ 0 w 2387899"/>
              <a:gd name="connsiteY4" fmla="*/ 0 h 2043718"/>
              <a:gd name="connsiteX0" fmla="*/ 0 w 2387899"/>
              <a:gd name="connsiteY0" fmla="*/ 0 h 2043718"/>
              <a:gd name="connsiteX1" fmla="*/ 2387899 w 2387899"/>
              <a:gd name="connsiteY1" fmla="*/ 0 h 2043718"/>
              <a:gd name="connsiteX2" fmla="*/ 2387899 w 2387899"/>
              <a:gd name="connsiteY2" fmla="*/ 2043718 h 2043718"/>
              <a:gd name="connsiteX3" fmla="*/ 0 w 2387899"/>
              <a:gd name="connsiteY3" fmla="*/ 2043718 h 2043718"/>
              <a:gd name="connsiteX4" fmla="*/ 0 w 2387899"/>
              <a:gd name="connsiteY4" fmla="*/ 0 h 2043718"/>
              <a:gd name="connsiteX0" fmla="*/ 0 w 2387899"/>
              <a:gd name="connsiteY0" fmla="*/ 0 h 2043718"/>
              <a:gd name="connsiteX1" fmla="*/ 2387899 w 2387899"/>
              <a:gd name="connsiteY1" fmla="*/ 0 h 2043718"/>
              <a:gd name="connsiteX2" fmla="*/ 0 w 2387899"/>
              <a:gd name="connsiteY2" fmla="*/ 2043718 h 2043718"/>
              <a:gd name="connsiteX3" fmla="*/ 0 w 2387899"/>
              <a:gd name="connsiteY3" fmla="*/ 0 h 204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7899" h="2043718">
                <a:moveTo>
                  <a:pt x="0" y="0"/>
                </a:moveTo>
                <a:lnTo>
                  <a:pt x="2387899" y="0"/>
                </a:lnTo>
                <a:lnTo>
                  <a:pt x="0" y="204371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-11111" y="-37988"/>
            <a:ext cx="2299816" cy="187156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3">
            <a:hlinkClick r:id="rId4" action="ppaction://hlinksldjump">
              <a:snd r:embed="rId5" name="WHOOSH.WAV"/>
            </a:hlinkClick>
          </p:cNvPr>
          <p:cNvSpPr>
            <a:spLocks noChangeArrowheads="1"/>
          </p:cNvSpPr>
          <p:nvPr/>
        </p:nvSpPr>
        <p:spPr bwMode="auto">
          <a:xfrm>
            <a:off x="2482851" y="1524002"/>
            <a:ext cx="3576667" cy="2954655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>
                <a:solidFill>
                  <a:srgbClr val="0033CC"/>
                </a:solidFill>
              </a:rPr>
              <a:t>DEFINISI PROSES : </a:t>
            </a:r>
          </a:p>
          <a:p>
            <a:pPr marL="169863"/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dikelola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b="1" dirty="0"/>
              <a:t>MENTRANSFORMASIKAN  input </a:t>
            </a:r>
            <a:r>
              <a:rPr lang="en-US" sz="2400" b="1" dirty="0" err="1"/>
              <a:t>menjadi</a:t>
            </a:r>
            <a:r>
              <a:rPr lang="en-US" sz="2400" b="1" dirty="0"/>
              <a:t> output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u="sng" dirty="0" err="1"/>
              <a:t>Mencapai</a:t>
            </a:r>
            <a:r>
              <a:rPr lang="en-US" sz="2400" b="1" u="sng" dirty="0"/>
              <a:t> Objectives </a:t>
            </a:r>
            <a:r>
              <a:rPr lang="en-US" sz="2400" b="1" u="sng" dirty="0" err="1"/>
              <a:t>Proses</a:t>
            </a:r>
            <a:endParaRPr lang="en-US" sz="2400" u="sng" dirty="0"/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6292850" y="1371602"/>
            <a:ext cx="3384550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i="1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OUTPUT  yang </a:t>
            </a:r>
            <a:r>
              <a:rPr lang="en-US" b="1" i="1" u="sng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berharga</a:t>
            </a:r>
            <a:r>
              <a:rPr lang="en-US" b="1" i="1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</a:t>
            </a:r>
            <a:br>
              <a:rPr lang="en-US" i="1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Keluaran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yang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akan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diolah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oleh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proses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berikutnya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Keluaran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yang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sesuai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dengan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kebutuhan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proses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berikutnya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>
            <a:off x="6422979" y="2819400"/>
            <a:ext cx="13922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457200" y="1644439"/>
            <a:ext cx="2057400" cy="109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i="1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</a:t>
            </a:r>
            <a:r>
              <a:rPr lang="en-US" b="1" i="1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NPUT</a:t>
            </a:r>
            <a:r>
              <a:rPr lang="en-US" i="1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: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Masukan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yang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dibutuhkan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supaya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proses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bisa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berjalan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dengan</a:t>
            </a:r>
            <a:r>
              <a:rPr lang="en-US" sz="16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i="1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baik</a:t>
            </a:r>
            <a:endParaRPr lang="en-US" sz="1600" i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>
            <a:off x="936625" y="2895600"/>
            <a:ext cx="13938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9" descr="NVTech_vc08965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912824" y="2962276"/>
            <a:ext cx="1416050" cy="1457325"/>
          </a:xfrm>
          <a:prstGeom prst="rect">
            <a:avLst/>
          </a:prstGeom>
          <a:noFill/>
        </p:spPr>
      </p:pic>
      <p:pic>
        <p:nvPicPr>
          <p:cNvPr id="24" name="Picture 10" descr="NVTech_vc08967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6429376" y="3095627"/>
            <a:ext cx="1539875" cy="1400175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457200" y="4694872"/>
            <a:ext cx="929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: </a:t>
            </a:r>
          </a:p>
          <a:p>
            <a:pPr marL="517525" lvl="1"/>
            <a:r>
              <a:rPr lang="en-US" dirty="0" err="1"/>
              <a:t>Mentransformasikan</a:t>
            </a:r>
            <a:r>
              <a:rPr lang="en-US" dirty="0"/>
              <a:t> </a:t>
            </a:r>
            <a:r>
              <a:rPr lang="en-US" b="1" dirty="0">
                <a:solidFill>
                  <a:srgbClr val="0033CC"/>
                </a:solidFill>
              </a:rPr>
              <a:t>DATA POTENTIAL PELANGGAN (</a:t>
            </a:r>
            <a:r>
              <a:rPr lang="en-US" dirty="0"/>
              <a:t>input)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b="1" dirty="0">
                <a:solidFill>
                  <a:srgbClr val="0033CC"/>
                </a:solidFill>
              </a:rPr>
              <a:t>SO </a:t>
            </a:r>
            <a:r>
              <a:rPr lang="en-US" dirty="0"/>
              <a:t>(output)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dilanjutkan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 PROSES PERENCANAAN PRODUKSI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b="1" u="sng" dirty="0">
                <a:solidFill>
                  <a:srgbClr val="0033CC"/>
                </a:solidFill>
              </a:rPr>
              <a:t>OBJECTIVES</a:t>
            </a:r>
            <a:r>
              <a:rPr lang="en-US" u="sng" dirty="0"/>
              <a:t> : target </a:t>
            </a:r>
            <a:r>
              <a:rPr lang="en-US" u="sng" dirty="0" err="1"/>
              <a:t>penjualan</a:t>
            </a:r>
            <a:r>
              <a:rPr lang="en-US" u="sng" dirty="0"/>
              <a:t>, </a:t>
            </a:r>
            <a:r>
              <a:rPr lang="en-US" u="sng" dirty="0" err="1"/>
              <a:t>informasi</a:t>
            </a:r>
            <a:r>
              <a:rPr lang="en-US" u="sng" dirty="0"/>
              <a:t> </a:t>
            </a:r>
            <a:r>
              <a:rPr lang="en-US" u="sng" dirty="0" err="1"/>
              <a:t>permintaan</a:t>
            </a:r>
            <a:r>
              <a:rPr lang="en-US" u="sng" dirty="0"/>
              <a:t> </a:t>
            </a:r>
            <a:r>
              <a:rPr lang="en-US" u="sng" dirty="0" err="1"/>
              <a:t>Pelanggan</a:t>
            </a:r>
            <a:r>
              <a:rPr lang="en-US" u="sng" dirty="0"/>
              <a:t> yang </a:t>
            </a:r>
            <a:r>
              <a:rPr lang="en-US" u="sng" dirty="0" err="1"/>
              <a:t>jelas</a:t>
            </a:r>
            <a:r>
              <a:rPr lang="en-US" u="sng" dirty="0"/>
              <a:t>, </a:t>
            </a:r>
            <a:r>
              <a:rPr lang="en-US" u="sng" dirty="0" err="1"/>
              <a:t>waktu</a:t>
            </a:r>
            <a:r>
              <a:rPr lang="en-US" u="sng" dirty="0"/>
              <a:t> </a:t>
            </a:r>
            <a:r>
              <a:rPr lang="en-US" u="sng" dirty="0" err="1"/>
              <a:t>proses</a:t>
            </a:r>
            <a:r>
              <a:rPr lang="en-US" u="sng" dirty="0"/>
              <a:t> yang </a:t>
            </a:r>
            <a:r>
              <a:rPr lang="en-US" u="sng" dirty="0" err="1"/>
              <a:t>cukup</a:t>
            </a:r>
            <a:r>
              <a:rPr lang="en-US" u="sng" dirty="0"/>
              <a:t>, </a:t>
            </a:r>
            <a:r>
              <a:rPr lang="en-US" u="sng" dirty="0" err="1"/>
              <a:t>tidak</a:t>
            </a:r>
            <a:r>
              <a:rPr lang="en-US" u="sng" dirty="0"/>
              <a:t> </a:t>
            </a:r>
            <a:r>
              <a:rPr lang="en-US" u="sng" dirty="0" err="1"/>
              <a:t>ada</a:t>
            </a:r>
            <a:r>
              <a:rPr lang="en-US" u="sng" dirty="0"/>
              <a:t> </a:t>
            </a:r>
            <a:r>
              <a:rPr lang="en-US" u="sng" dirty="0" err="1"/>
              <a:t>kredit</a:t>
            </a:r>
            <a:r>
              <a:rPr lang="en-US" u="sng" dirty="0"/>
              <a:t> </a:t>
            </a:r>
            <a:r>
              <a:rPr lang="en-US" u="sng" dirty="0" err="1"/>
              <a:t>macet</a:t>
            </a:r>
            <a:endParaRPr lang="en-US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-7620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6524145" y="4"/>
            <a:ext cx="3381857" cy="686863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63489" y="2010251"/>
            <a:ext cx="2216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Prosedur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/ Proses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889923" y="3191465"/>
            <a:ext cx="18811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Urutan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aktifitas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isi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prosedur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6825210" y="4221092"/>
            <a:ext cx="3097213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Detail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pelaksanaan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 IK</a:t>
            </a:r>
          </a:p>
          <a:p>
            <a:pPr marL="342900" indent="-342900">
              <a:spcBef>
                <a:spcPct val="50000"/>
              </a:spcBef>
              <a:buFontTx/>
              <a:buAutoNum type="arabicParenR"/>
              <a:defRPr/>
            </a:pP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Instruksi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Kerja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/ standard (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cara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Menghitung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harga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, standard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penawaran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)</a:t>
            </a:r>
          </a:p>
          <a:p>
            <a:pPr marL="342900" indent="-342900">
              <a:spcBef>
                <a:spcPct val="50000"/>
              </a:spcBef>
              <a:buFontTx/>
              <a:buAutoNum type="arabicParenR"/>
              <a:defRPr/>
            </a:pP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Form/ checklist     (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Identifikasi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permintaan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pelanggan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, checklist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kelengkapan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dokumen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tender)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442855" y="2105260"/>
            <a:ext cx="1648819" cy="526068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rgbClr val="000099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Penjualan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83284" y="2415304"/>
            <a:ext cx="1508577" cy="80490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4120051" y="2343298"/>
            <a:ext cx="1821242" cy="9387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431989" y="3212976"/>
            <a:ext cx="939257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/>
              <a:t>Aktifitas1</a:t>
            </a:r>
            <a:endParaRPr lang="id-ID" sz="1400" dirty="0"/>
          </a:p>
        </p:txBody>
      </p:sp>
      <p:cxnSp>
        <p:nvCxnSpPr>
          <p:cNvPr id="12" name="AutoShape 12"/>
          <p:cNvCxnSpPr>
            <a:cxnSpLocks noChangeShapeType="1"/>
            <a:stCxn id="11" idx="3"/>
            <a:endCxn id="17" idx="1"/>
          </p:cNvCxnSpPr>
          <p:nvPr/>
        </p:nvCxnSpPr>
        <p:spPr bwMode="auto">
          <a:xfrm>
            <a:off x="1387339" y="3477707"/>
            <a:ext cx="633486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" name="AutoShape 13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4660106" y="3498071"/>
            <a:ext cx="633486" cy="2036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" name="AutoShape 14"/>
          <p:cNvCxnSpPr>
            <a:cxnSpLocks noChangeShapeType="1"/>
            <a:stCxn id="17" idx="3"/>
            <a:endCxn id="16" idx="1"/>
          </p:cNvCxnSpPr>
          <p:nvPr/>
        </p:nvCxnSpPr>
        <p:spPr bwMode="auto">
          <a:xfrm>
            <a:off x="2990804" y="3477707"/>
            <a:ext cx="699322" cy="2036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5309684" y="3253704"/>
            <a:ext cx="939257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4</a:t>
            </a:r>
            <a:endParaRPr lang="id-ID" sz="1400" dirty="0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3706223" y="3233340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3</a:t>
            </a:r>
            <a:endParaRPr lang="id-ID" sz="1400" dirty="0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036921" y="3212976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2</a:t>
            </a:r>
            <a:endParaRPr lang="id-ID" sz="1400" dirty="0"/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408584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 1</a:t>
            </a:r>
            <a:endParaRPr lang="id-ID" sz="1200" dirty="0"/>
          </a:p>
        </p:txBody>
      </p:sp>
      <p:cxnSp>
        <p:nvCxnSpPr>
          <p:cNvPr id="19" name="AutoShape 21"/>
          <p:cNvCxnSpPr>
            <a:cxnSpLocks noChangeShapeType="1"/>
            <a:stCxn id="18" idx="3"/>
            <a:endCxn id="20" idx="1"/>
          </p:cNvCxnSpPr>
          <p:nvPr/>
        </p:nvCxnSpPr>
        <p:spPr bwMode="auto">
          <a:xfrm>
            <a:off x="1053772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1429769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2</a:t>
            </a:r>
            <a:endParaRPr lang="id-ID" sz="1200" dirty="0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2467049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3</a:t>
            </a:r>
            <a:endParaRPr lang="id-ID" sz="1200" dirty="0"/>
          </a:p>
        </p:txBody>
      </p:sp>
      <p:cxnSp>
        <p:nvCxnSpPr>
          <p:cNvPr id="22" name="AutoShape 24"/>
          <p:cNvCxnSpPr>
            <a:cxnSpLocks noChangeShapeType="1"/>
            <a:stCxn id="21" idx="3"/>
            <a:endCxn id="23" idx="1"/>
          </p:cNvCxnSpPr>
          <p:nvPr/>
        </p:nvCxnSpPr>
        <p:spPr bwMode="auto">
          <a:xfrm>
            <a:off x="3112235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3488233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4</a:t>
            </a:r>
            <a:endParaRPr lang="id-ID" sz="1200" dirty="0"/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557698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5</a:t>
            </a:r>
            <a:endParaRPr lang="id-ID" sz="1200" dirty="0"/>
          </a:p>
        </p:txBody>
      </p:sp>
      <p:cxnSp>
        <p:nvCxnSpPr>
          <p:cNvPr id="25" name="AutoShape 27"/>
          <p:cNvCxnSpPr>
            <a:cxnSpLocks noChangeShapeType="1"/>
            <a:stCxn id="24" idx="3"/>
            <a:endCxn id="26" idx="1"/>
          </p:cNvCxnSpPr>
          <p:nvPr/>
        </p:nvCxnSpPr>
        <p:spPr bwMode="auto">
          <a:xfrm>
            <a:off x="5202885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5578883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6</a:t>
            </a:r>
            <a:endParaRPr lang="id-ID" sz="1200" dirty="0"/>
          </a:p>
        </p:txBody>
      </p:sp>
      <p:cxnSp>
        <p:nvCxnSpPr>
          <p:cNvPr id="27" name="AutoShape 29"/>
          <p:cNvCxnSpPr>
            <a:cxnSpLocks noChangeShapeType="1"/>
            <a:stCxn id="20" idx="3"/>
            <a:endCxn id="21" idx="1"/>
          </p:cNvCxnSpPr>
          <p:nvPr/>
        </p:nvCxnSpPr>
        <p:spPr bwMode="auto">
          <a:xfrm>
            <a:off x="2074958" y="5493931"/>
            <a:ext cx="37599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8" name="AutoShape 30"/>
          <p:cNvCxnSpPr>
            <a:cxnSpLocks noChangeShapeType="1"/>
            <a:stCxn id="23" idx="3"/>
            <a:endCxn id="24" idx="1"/>
          </p:cNvCxnSpPr>
          <p:nvPr/>
        </p:nvCxnSpPr>
        <p:spPr bwMode="auto">
          <a:xfrm>
            <a:off x="4133422" y="5493931"/>
            <a:ext cx="40818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1" name="Straight Connector 30"/>
          <p:cNvCxnSpPr/>
          <p:nvPr/>
        </p:nvCxnSpPr>
        <p:spPr>
          <a:xfrm>
            <a:off x="-15002" y="4043822"/>
            <a:ext cx="6624186" cy="24796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47650" y="739914"/>
            <a:ext cx="5943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sz="2000" dirty="0" err="1"/>
              <a:t>Prosedur</a:t>
            </a:r>
            <a:r>
              <a:rPr lang="en-US" sz="2000" dirty="0"/>
              <a:t> = Proses : </a:t>
            </a:r>
            <a:r>
              <a:rPr lang="en-US" sz="2000" dirty="0" err="1"/>
              <a:t>Rangkaian</a:t>
            </a:r>
            <a:r>
              <a:rPr lang="en-US" sz="2000" dirty="0"/>
              <a:t> </a:t>
            </a:r>
            <a:r>
              <a:rPr lang="en-US" sz="2000" dirty="0" err="1"/>
              <a:t>aktifitas</a:t>
            </a:r>
            <a:endParaRPr lang="en-US" sz="2000" dirty="0"/>
          </a:p>
          <a:p>
            <a:pPr marL="117475" indent="-117475">
              <a:buFont typeface="Arial" pitchFamily="34" charset="0"/>
              <a:buChar char="•"/>
              <a:tabLst>
                <a:tab pos="1603375" algn="l"/>
              </a:tabLst>
            </a:pPr>
            <a:r>
              <a:rPr lang="en-US" sz="2000" dirty="0" err="1"/>
              <a:t>Instruksi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: Cara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aktifitas</a:t>
            </a:r>
            <a:r>
              <a:rPr lang="en-US" sz="2000" dirty="0"/>
              <a:t> 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-15002" y="1844826"/>
            <a:ext cx="6624186" cy="11921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6091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524146" y="1858162"/>
            <a:ext cx="3457457" cy="1646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536106" y="4077072"/>
            <a:ext cx="3457457" cy="1646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Line 8"/>
          <p:cNvSpPr>
            <a:spLocks noChangeShapeType="1"/>
          </p:cNvSpPr>
          <p:nvPr/>
        </p:nvSpPr>
        <p:spPr bwMode="auto">
          <a:xfrm flipV="1">
            <a:off x="745111" y="3762805"/>
            <a:ext cx="3230513" cy="146639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9"/>
          <p:cNvSpPr>
            <a:spLocks noChangeShapeType="1"/>
          </p:cNvSpPr>
          <p:nvPr/>
        </p:nvSpPr>
        <p:spPr bwMode="auto">
          <a:xfrm flipH="1" flipV="1">
            <a:off x="4060662" y="3742437"/>
            <a:ext cx="1875158" cy="148676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55" grpId="0"/>
      <p:bldP spid="71" grpId="0" animBg="1"/>
      <p:bldP spid="7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4990196" y="609601"/>
            <a:ext cx="791011" cy="48173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70674" y="6160223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247650" y="3962401"/>
            <a:ext cx="3888432" cy="2007047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ja-JP" b="1" u="sng" dirty="0" err="1">
                <a:latin typeface="Trebuchet MS" pitchFamily="34" charset="0"/>
              </a:rPr>
              <a:t>Mengatur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proses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di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departemen</a:t>
            </a:r>
            <a:endParaRPr lang="en-US" altLang="ja-JP" b="1" u="sng" dirty="0">
              <a:latin typeface="Trebuchet MS" pitchFamily="34" charset="0"/>
            </a:endParaRPr>
          </a:p>
          <a:p>
            <a:pPr algn="ctr" eaLnBrk="0" hangingPunct="0"/>
            <a:endParaRPr lang="en-US" altLang="ja-JP" sz="800" b="1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Mengembangkan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proses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menggunakan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kacamata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r>
              <a:rPr lang="en-US" altLang="ja-JP" sz="1600" dirty="0">
                <a:latin typeface="Trebuchet MS" pitchFamily="34" charset="0"/>
              </a:rPr>
              <a:t>  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Secara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naluriah</a:t>
            </a:r>
            <a:r>
              <a:rPr lang="en-US" altLang="ja-JP" sz="1600" dirty="0">
                <a:latin typeface="Trebuchet MS" pitchFamily="34" charset="0"/>
              </a:rPr>
              <a:t>, </a:t>
            </a:r>
            <a:r>
              <a:rPr lang="en-US" altLang="ja-JP" sz="1600" dirty="0" err="1">
                <a:latin typeface="Trebuchet MS" pitchFamily="34" charset="0"/>
              </a:rPr>
              <a:t>akan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mengembangkan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sistem</a:t>
            </a:r>
            <a:r>
              <a:rPr lang="en-US" altLang="ja-JP" sz="1600" dirty="0">
                <a:latin typeface="Trebuchet MS" pitchFamily="34" charset="0"/>
              </a:rPr>
              <a:t> yang </a:t>
            </a:r>
            <a:r>
              <a:rPr lang="en-US" altLang="ja-JP" sz="1600" dirty="0" err="1">
                <a:latin typeface="Trebuchet MS" pitchFamily="34" charset="0"/>
              </a:rPr>
              <a:t>mudah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efisien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untuk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endParaRPr lang="en-US" altLang="ja-JP" sz="800" dirty="0">
              <a:latin typeface="Trebuchet MS" pitchFamily="34" charset="0"/>
            </a:endParaRPr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4705350" y="4038601"/>
            <a:ext cx="4979982" cy="1800225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ja-JP" b="1" u="sng" dirty="0" err="1">
                <a:latin typeface="Arial" pitchFamily="34" charset="0"/>
                <a:cs typeface="Arial" pitchFamily="34" charset="0"/>
              </a:rPr>
              <a:t>Mengatur</a:t>
            </a:r>
            <a:r>
              <a:rPr lang="en-US" altLang="ja-JP" b="1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b="1" u="sng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altLang="ja-JP" b="1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b="1" u="sng" dirty="0" err="1">
                <a:latin typeface="Arial" pitchFamily="34" charset="0"/>
                <a:cs typeface="Arial" pitchFamily="34" charset="0"/>
              </a:rPr>
              <a:t>di</a:t>
            </a:r>
            <a:r>
              <a:rPr lang="en-US" altLang="ja-JP" b="1" u="sng" dirty="0">
                <a:latin typeface="Arial" pitchFamily="34" charset="0"/>
                <a:cs typeface="Arial" pitchFamily="34" charset="0"/>
              </a:rPr>
              <a:t> Perusahaan </a:t>
            </a:r>
          </a:p>
          <a:p>
            <a:pPr algn="ctr" eaLnBrk="0" hangingPunct="0"/>
            <a:endParaRPr lang="en-US" altLang="ja-JP" sz="800" b="1" dirty="0">
              <a:latin typeface="Arial" pitchFamily="34" charset="0"/>
              <a:cs typeface="Arial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Mengembangkan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menggunakan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kacamata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Perusahaan   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melihat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departemen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siapa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akan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menjalankan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aktifitas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kembangkan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saja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berbasis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pencegahan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(anti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),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efisien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efektif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perusahaan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Setelah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langkah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disetujui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baru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tetapkan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penanggung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jawab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setiap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1600" dirty="0" err="1">
                <a:latin typeface="Arial" pitchFamily="34" charset="0"/>
                <a:cs typeface="Arial" pitchFamily="34" charset="0"/>
              </a:rPr>
              <a:t>aktifitas</a:t>
            </a:r>
            <a:r>
              <a:rPr lang="en-US" altLang="ja-JP" sz="1600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37" name="Straight Connector 36"/>
          <p:cNvCxnSpPr/>
          <p:nvPr/>
        </p:nvCxnSpPr>
        <p:spPr>
          <a:xfrm rot="16200000" flipH="1">
            <a:off x="2091122" y="3958022"/>
            <a:ext cx="4724400" cy="8756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35"/>
          <p:cNvGrpSpPr/>
          <p:nvPr/>
        </p:nvGrpSpPr>
        <p:grpSpPr>
          <a:xfrm>
            <a:off x="426559" y="658598"/>
            <a:ext cx="3688819" cy="420360"/>
            <a:chOff x="5324735" y="2579486"/>
            <a:chExt cx="642010" cy="420360"/>
          </a:xfrm>
        </p:grpSpPr>
        <p:sp>
          <p:nvSpPr>
            <p:cNvPr id="38" name="Pentagon 37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Pendekatan</a:t>
              </a:r>
              <a:r>
                <a:rPr lang="en-US" dirty="0"/>
                <a:t> </a:t>
              </a:r>
              <a:r>
                <a:rPr lang="en-US" dirty="0" err="1"/>
                <a:t>Departemen</a:t>
              </a:r>
              <a:r>
                <a:rPr lang="en-US" dirty="0"/>
                <a:t> 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324735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5332234" y="2613949"/>
              <a:ext cx="620453" cy="342072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554052 w 566057"/>
                <a:gd name="connsiteY3" fmla="*/ 369182 h 369182"/>
                <a:gd name="connsiteX4" fmla="*/ 0 w 566057"/>
                <a:gd name="connsiteY4" fmla="*/ 359228 h 369182"/>
                <a:gd name="connsiteX0" fmla="*/ 21771 w 578457"/>
                <a:gd name="connsiteY0" fmla="*/ 0 h 369182"/>
                <a:gd name="connsiteX1" fmla="*/ 497980 w 578457"/>
                <a:gd name="connsiteY1" fmla="*/ 9953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48956 w 578457"/>
                <a:gd name="connsiteY1" fmla="*/ 19091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55845 w 578457"/>
                <a:gd name="connsiteY1" fmla="*/ 28229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0 w 580108"/>
                <a:gd name="connsiteY0" fmla="*/ 0 h 369182"/>
                <a:gd name="connsiteX1" fmla="*/ 557496 w 580108"/>
                <a:gd name="connsiteY1" fmla="*/ 28229 h 369182"/>
                <a:gd name="connsiteX2" fmla="*/ 580108 w 580108"/>
                <a:gd name="connsiteY2" fmla="*/ 183309 h 369182"/>
                <a:gd name="connsiteX3" fmla="*/ 555703 w 580108"/>
                <a:gd name="connsiteY3" fmla="*/ 369182 h 369182"/>
                <a:gd name="connsiteX4" fmla="*/ 1651 w 580108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08" h="369182">
                  <a:moveTo>
                    <a:pt x="0" y="0"/>
                  </a:moveTo>
                  <a:lnTo>
                    <a:pt x="557496" y="28229"/>
                  </a:lnTo>
                  <a:lnTo>
                    <a:pt x="580108" y="183309"/>
                  </a:lnTo>
                  <a:lnTo>
                    <a:pt x="555703" y="369182"/>
                  </a:lnTo>
                  <a:lnTo>
                    <a:pt x="1651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40"/>
          <p:cNvGrpSpPr/>
          <p:nvPr/>
        </p:nvGrpSpPr>
        <p:grpSpPr>
          <a:xfrm>
            <a:off x="4953001" y="661028"/>
            <a:ext cx="3983645" cy="420360"/>
            <a:chOff x="5324735" y="2579486"/>
            <a:chExt cx="642010" cy="420360"/>
          </a:xfrm>
        </p:grpSpPr>
        <p:sp>
          <p:nvSpPr>
            <p:cNvPr id="42" name="Pentagon 41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Pendekatan</a:t>
              </a:r>
              <a:r>
                <a:rPr lang="en-US" dirty="0"/>
                <a:t> </a:t>
              </a:r>
              <a:r>
                <a:rPr lang="en-US" dirty="0" err="1"/>
                <a:t>Proses</a:t>
              </a:r>
              <a:r>
                <a:rPr lang="en-US" dirty="0"/>
                <a:t>  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324735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5332234" y="2613949"/>
              <a:ext cx="620453" cy="342072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554052 w 566057"/>
                <a:gd name="connsiteY3" fmla="*/ 369182 h 369182"/>
                <a:gd name="connsiteX4" fmla="*/ 0 w 566057"/>
                <a:gd name="connsiteY4" fmla="*/ 359228 h 369182"/>
                <a:gd name="connsiteX0" fmla="*/ 21771 w 578457"/>
                <a:gd name="connsiteY0" fmla="*/ 0 h 369182"/>
                <a:gd name="connsiteX1" fmla="*/ 497980 w 578457"/>
                <a:gd name="connsiteY1" fmla="*/ 9953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48956 w 578457"/>
                <a:gd name="connsiteY1" fmla="*/ 19091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55845 w 578457"/>
                <a:gd name="connsiteY1" fmla="*/ 28229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0 w 580108"/>
                <a:gd name="connsiteY0" fmla="*/ 0 h 369182"/>
                <a:gd name="connsiteX1" fmla="*/ 557496 w 580108"/>
                <a:gd name="connsiteY1" fmla="*/ 28229 h 369182"/>
                <a:gd name="connsiteX2" fmla="*/ 580108 w 580108"/>
                <a:gd name="connsiteY2" fmla="*/ 183309 h 369182"/>
                <a:gd name="connsiteX3" fmla="*/ 555703 w 580108"/>
                <a:gd name="connsiteY3" fmla="*/ 369182 h 369182"/>
                <a:gd name="connsiteX4" fmla="*/ 1651 w 580108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08" h="369182">
                  <a:moveTo>
                    <a:pt x="0" y="0"/>
                  </a:moveTo>
                  <a:lnTo>
                    <a:pt x="557496" y="28229"/>
                  </a:lnTo>
                  <a:lnTo>
                    <a:pt x="580108" y="183309"/>
                  </a:lnTo>
                  <a:lnTo>
                    <a:pt x="555703" y="369182"/>
                  </a:lnTo>
                  <a:lnTo>
                    <a:pt x="1651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247499" y="1351740"/>
            <a:ext cx="9082428" cy="3444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reeform 14"/>
          <p:cNvSpPr>
            <a:spLocks/>
          </p:cNvSpPr>
          <p:nvPr/>
        </p:nvSpPr>
        <p:spPr bwMode="auto">
          <a:xfrm>
            <a:off x="3659448" y="2253003"/>
            <a:ext cx="1701261" cy="676275"/>
          </a:xfrm>
          <a:custGeom>
            <a:avLst/>
            <a:gdLst>
              <a:gd name="T0" fmla="*/ 2147483647 w 1349"/>
              <a:gd name="T1" fmla="*/ 0 h 620"/>
              <a:gd name="T2" fmla="*/ 2147483647 w 1349"/>
              <a:gd name="T3" fmla="*/ 2147483647 h 620"/>
              <a:gd name="T4" fmla="*/ 0 w 1349"/>
              <a:gd name="T5" fmla="*/ 2147483647 h 620"/>
              <a:gd name="T6" fmla="*/ 0 w 1349"/>
              <a:gd name="T7" fmla="*/ 2147483647 h 620"/>
              <a:gd name="T8" fmla="*/ 2147483647 w 1349"/>
              <a:gd name="T9" fmla="*/ 2147483647 h 620"/>
              <a:gd name="T10" fmla="*/ 2147483647 w 1349"/>
              <a:gd name="T11" fmla="*/ 2147483647 h 620"/>
              <a:gd name="T12" fmla="*/ 2147483647 w 1349"/>
              <a:gd name="T13" fmla="*/ 2147483647 h 620"/>
              <a:gd name="T14" fmla="*/ 2147483647 w 1349"/>
              <a:gd name="T15" fmla="*/ 0 h 6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9"/>
              <a:gd name="T25" fmla="*/ 0 h 620"/>
              <a:gd name="T26" fmla="*/ 1349 w 1349"/>
              <a:gd name="T27" fmla="*/ 620 h 6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9" h="620">
                <a:moveTo>
                  <a:pt x="1011" y="0"/>
                </a:moveTo>
                <a:lnTo>
                  <a:pt x="1011" y="155"/>
                </a:lnTo>
                <a:lnTo>
                  <a:pt x="0" y="155"/>
                </a:lnTo>
                <a:lnTo>
                  <a:pt x="0" y="466"/>
                </a:lnTo>
                <a:lnTo>
                  <a:pt x="1011" y="466"/>
                </a:lnTo>
                <a:lnTo>
                  <a:pt x="1011" y="620"/>
                </a:lnTo>
                <a:lnTo>
                  <a:pt x="1349" y="311"/>
                </a:lnTo>
                <a:lnTo>
                  <a:pt x="1011" y="0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50000">
                <a:srgbClr val="000099"/>
              </a:gs>
              <a:gs pos="100000">
                <a:srgbClr val="66CCFF"/>
              </a:gs>
            </a:gsLst>
            <a:lin ang="2700000" scaled="1"/>
          </a:gradFill>
          <a:ln w="38100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0" y="6400800"/>
            <a:ext cx="9906000" cy="1506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778500" y="1462389"/>
            <a:ext cx="2439177" cy="2105025"/>
            <a:chOff x="5428407" y="2012176"/>
            <a:chExt cx="2251548" cy="2105025"/>
          </a:xfrm>
        </p:grpSpPr>
        <p:sp>
          <p:nvSpPr>
            <p:cNvPr id="55" name="Oval 15"/>
            <p:cNvSpPr>
              <a:spLocks noChangeArrowheads="1"/>
            </p:cNvSpPr>
            <p:nvPr/>
          </p:nvSpPr>
          <p:spPr bwMode="auto">
            <a:xfrm>
              <a:off x="5428407" y="2012176"/>
              <a:ext cx="2251548" cy="2105025"/>
            </a:xfrm>
            <a:prstGeom prst="ellips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 sz="2000">
                <a:latin typeface="Verdana" pitchFamily="34" charset="0"/>
              </a:endParaRPr>
            </a:p>
          </p:txBody>
        </p:sp>
        <p:sp>
          <p:nvSpPr>
            <p:cNvPr id="56" name="Rectangle 16"/>
            <p:cNvSpPr>
              <a:spLocks noChangeArrowheads="1"/>
            </p:cNvSpPr>
            <p:nvPr/>
          </p:nvSpPr>
          <p:spPr bwMode="auto">
            <a:xfrm>
              <a:off x="5884823" y="2905938"/>
              <a:ext cx="1541738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US" altLang="ja-JP" sz="2000" b="1">
                  <a:solidFill>
                    <a:srgbClr val="060DCC"/>
                  </a:solidFill>
                  <a:latin typeface="Verdana" pitchFamily="34" charset="0"/>
                </a:rPr>
                <a:t>organisasi</a:t>
              </a:r>
              <a:endParaRPr lang="en-US" altLang="ja-JP" sz="2000">
                <a:latin typeface="Verdana" pitchFamily="34" charset="0"/>
              </a:endParaRPr>
            </a:p>
          </p:txBody>
        </p:sp>
        <p:sp>
          <p:nvSpPr>
            <p:cNvPr id="57" name="Line 17"/>
            <p:cNvSpPr>
              <a:spLocks noChangeShapeType="1"/>
            </p:cNvSpPr>
            <p:nvPr/>
          </p:nvSpPr>
          <p:spPr bwMode="auto">
            <a:xfrm flipV="1">
              <a:off x="6226752" y="33520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18"/>
            <p:cNvSpPr>
              <a:spLocks noChangeShapeType="1"/>
            </p:cNvSpPr>
            <p:nvPr/>
          </p:nvSpPr>
          <p:spPr bwMode="auto">
            <a:xfrm flipV="1">
              <a:off x="5884823" y="3223438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19"/>
            <p:cNvSpPr>
              <a:spLocks noChangeShapeType="1"/>
            </p:cNvSpPr>
            <p:nvPr/>
          </p:nvSpPr>
          <p:spPr bwMode="auto">
            <a:xfrm flipV="1">
              <a:off x="6499991" y="3223438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20"/>
            <p:cNvSpPr>
              <a:spLocks noChangeShapeType="1"/>
            </p:cNvSpPr>
            <p:nvPr/>
          </p:nvSpPr>
          <p:spPr bwMode="auto">
            <a:xfrm flipV="1">
              <a:off x="6773230" y="3479026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21"/>
            <p:cNvSpPr>
              <a:spLocks noChangeShapeType="1"/>
            </p:cNvSpPr>
            <p:nvPr/>
          </p:nvSpPr>
          <p:spPr bwMode="auto">
            <a:xfrm flipV="1">
              <a:off x="7044942" y="32885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22"/>
            <p:cNvSpPr>
              <a:spLocks noChangeShapeType="1"/>
            </p:cNvSpPr>
            <p:nvPr/>
          </p:nvSpPr>
          <p:spPr bwMode="auto">
            <a:xfrm flipV="1">
              <a:off x="7318180" y="32885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23"/>
            <p:cNvSpPr>
              <a:spLocks noChangeShapeType="1"/>
            </p:cNvSpPr>
            <p:nvPr/>
          </p:nvSpPr>
          <p:spPr bwMode="auto">
            <a:xfrm flipV="1">
              <a:off x="6362608" y="22677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24"/>
            <p:cNvSpPr>
              <a:spLocks noChangeShapeType="1"/>
            </p:cNvSpPr>
            <p:nvPr/>
          </p:nvSpPr>
          <p:spPr bwMode="auto">
            <a:xfrm flipV="1">
              <a:off x="6703012" y="23312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25"/>
            <p:cNvSpPr>
              <a:spLocks noChangeShapeType="1"/>
            </p:cNvSpPr>
            <p:nvPr/>
          </p:nvSpPr>
          <p:spPr bwMode="auto">
            <a:xfrm flipV="1">
              <a:off x="7044942" y="22042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26"/>
            <p:cNvSpPr>
              <a:spLocks noChangeShapeType="1"/>
            </p:cNvSpPr>
            <p:nvPr/>
          </p:nvSpPr>
          <p:spPr bwMode="auto">
            <a:xfrm flipV="1">
              <a:off x="6022205" y="22677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7" name="Group 19"/>
          <p:cNvGrpSpPr/>
          <p:nvPr/>
        </p:nvGrpSpPr>
        <p:grpSpPr>
          <a:xfrm>
            <a:off x="1205543" y="1486825"/>
            <a:ext cx="2250021" cy="2105025"/>
            <a:chOff x="1418362" y="1965309"/>
            <a:chExt cx="2250021" cy="2105025"/>
          </a:xfrm>
        </p:grpSpPr>
        <p:sp>
          <p:nvSpPr>
            <p:cNvPr id="68" name="Line 2"/>
            <p:cNvSpPr>
              <a:spLocks noChangeShapeType="1"/>
            </p:cNvSpPr>
            <p:nvPr/>
          </p:nvSpPr>
          <p:spPr bwMode="auto">
            <a:xfrm>
              <a:off x="2692967" y="2397109"/>
              <a:ext cx="227445" cy="360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3"/>
            <p:cNvSpPr>
              <a:spLocks noChangeArrowheads="1"/>
            </p:cNvSpPr>
            <p:nvPr/>
          </p:nvSpPr>
          <p:spPr bwMode="auto">
            <a:xfrm>
              <a:off x="1717551" y="2854309"/>
              <a:ext cx="1490793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ja-JP" sz="2000" b="1" dirty="0" err="1">
                  <a:solidFill>
                    <a:srgbClr val="060DCC"/>
                  </a:solidFill>
                  <a:latin typeface="Verdana" pitchFamily="34" charset="0"/>
                </a:rPr>
                <a:t>organisasi</a:t>
              </a:r>
              <a:endParaRPr lang="en-US" altLang="ja-JP" sz="2000" dirty="0">
                <a:latin typeface="Verdana" pitchFamily="34" charset="0"/>
              </a:endParaRPr>
            </a:p>
          </p:txBody>
        </p:sp>
        <p:sp>
          <p:nvSpPr>
            <p:cNvPr id="70" name="Line 4"/>
            <p:cNvSpPr>
              <a:spLocks noChangeShapeType="1"/>
            </p:cNvSpPr>
            <p:nvPr/>
          </p:nvSpPr>
          <p:spPr bwMode="auto">
            <a:xfrm flipH="1" flipV="1">
              <a:off x="3068479" y="2252646"/>
              <a:ext cx="58006" cy="508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5"/>
            <p:cNvSpPr>
              <a:spLocks noChangeShapeType="1"/>
            </p:cNvSpPr>
            <p:nvPr/>
          </p:nvSpPr>
          <p:spPr bwMode="auto">
            <a:xfrm flipH="1" flipV="1">
              <a:off x="1868671" y="2324084"/>
              <a:ext cx="262553" cy="254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6"/>
            <p:cNvSpPr>
              <a:spLocks noChangeShapeType="1"/>
            </p:cNvSpPr>
            <p:nvPr/>
          </p:nvSpPr>
          <p:spPr bwMode="auto">
            <a:xfrm flipV="1">
              <a:off x="2317454" y="2252646"/>
              <a:ext cx="149594" cy="4318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"/>
            <p:cNvSpPr>
              <a:spLocks noChangeShapeType="1"/>
            </p:cNvSpPr>
            <p:nvPr/>
          </p:nvSpPr>
          <p:spPr bwMode="auto">
            <a:xfrm flipH="1" flipV="1">
              <a:off x="1569482" y="3260709"/>
              <a:ext cx="523581" cy="360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8"/>
            <p:cNvSpPr>
              <a:spLocks noChangeShapeType="1"/>
            </p:cNvSpPr>
            <p:nvPr/>
          </p:nvSpPr>
          <p:spPr bwMode="auto">
            <a:xfrm flipV="1">
              <a:off x="1793874" y="3260709"/>
              <a:ext cx="375512" cy="36512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9"/>
            <p:cNvSpPr>
              <a:spLocks noChangeShapeType="1"/>
            </p:cNvSpPr>
            <p:nvPr/>
          </p:nvSpPr>
          <p:spPr bwMode="auto">
            <a:xfrm>
              <a:off x="2317454" y="3332146"/>
              <a:ext cx="85482" cy="41751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2477734" y="3476609"/>
              <a:ext cx="590745" cy="3317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11"/>
            <p:cNvSpPr>
              <a:spLocks noChangeShapeType="1"/>
            </p:cNvSpPr>
            <p:nvPr/>
          </p:nvSpPr>
          <p:spPr bwMode="auto">
            <a:xfrm flipH="1" flipV="1">
              <a:off x="2692967" y="3189271"/>
              <a:ext cx="58006" cy="5715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12"/>
            <p:cNvSpPr>
              <a:spLocks noChangeShapeType="1"/>
            </p:cNvSpPr>
            <p:nvPr/>
          </p:nvSpPr>
          <p:spPr bwMode="auto">
            <a:xfrm flipV="1">
              <a:off x="3132591" y="3173396"/>
              <a:ext cx="132804" cy="508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Oval 27"/>
            <p:cNvSpPr>
              <a:spLocks noChangeArrowheads="1"/>
            </p:cNvSpPr>
            <p:nvPr/>
          </p:nvSpPr>
          <p:spPr bwMode="auto">
            <a:xfrm>
              <a:off x="1418362" y="1965309"/>
              <a:ext cx="2250021" cy="2105025"/>
            </a:xfrm>
            <a:prstGeom prst="ellips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 sz="2000">
                <a:latin typeface="Verdana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-2.22222E-6 L 0.05016 0.0046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330" y="290379"/>
            <a:ext cx="6191250" cy="838200"/>
          </a:xfrm>
        </p:spPr>
        <p:txBody>
          <a:bodyPr>
            <a:noAutofit/>
          </a:bodyPr>
          <a:lstStyle/>
          <a:p>
            <a:pPr lvl="0" algn="ctr">
              <a:buNone/>
              <a:defRPr/>
            </a:pP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gangguan</a:t>
            </a:r>
            <a:r>
              <a:rPr lang="en-US" sz="2800" dirty="0"/>
              <a:t>, </a:t>
            </a:r>
            <a:r>
              <a:rPr lang="en-US" sz="2800" dirty="0" err="1"/>
              <a:t>keseluruhan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sebagian</a:t>
            </a:r>
            <a:r>
              <a:rPr lang="en-US" sz="2800" dirty="0"/>
              <a:t>  operational Perusahaan </a:t>
            </a:r>
            <a:r>
              <a:rPr lang="en-US" sz="2800" dirty="0" err="1"/>
              <a:t>terganggu</a:t>
            </a:r>
            <a:r>
              <a:rPr lang="en-US" sz="2800" dirty="0"/>
              <a:t>, </a:t>
            </a:r>
          </a:p>
          <a:p>
            <a:pPr lvl="0" algn="ctr">
              <a:buNone/>
              <a:defRPr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378035" y="5562601"/>
            <a:ext cx="6204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None/>
              <a:defRPr/>
            </a:pPr>
            <a:r>
              <a:rPr lang="en-US" sz="2800" dirty="0" err="1"/>
              <a:t>Seberapa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maksimal</a:t>
            </a:r>
            <a:r>
              <a:rPr lang="en-US" sz="2800" dirty="0"/>
              <a:t> </a:t>
            </a:r>
            <a:r>
              <a:rPr lang="en-US" sz="2800" dirty="0" err="1"/>
              <a:t>gangguan</a:t>
            </a:r>
            <a:r>
              <a:rPr lang="en-US" sz="2800" dirty="0"/>
              <a:t> </a:t>
            </a:r>
          </a:p>
          <a:p>
            <a:pPr lvl="0" algn="ctr">
              <a:buNone/>
              <a:defRPr/>
            </a:pP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ditolerir</a:t>
            </a:r>
            <a:r>
              <a:rPr lang="en-US" sz="2800" dirty="0"/>
              <a:t> </a:t>
            </a:r>
            <a:r>
              <a:rPr lang="en-US" sz="2800" dirty="0" err="1"/>
              <a:t>oleh</a:t>
            </a:r>
            <a:r>
              <a:rPr lang="en-US" sz="2800" dirty="0"/>
              <a:t> Stakeholder ? </a:t>
            </a:r>
          </a:p>
          <a:p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67100" y="2299758"/>
            <a:ext cx="6026150" cy="3034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dampaknya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bagi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Perusahaan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stakeholder ?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lang="en-US" dirty="0"/>
              <a:t>Customer, </a:t>
            </a:r>
            <a:r>
              <a:rPr lang="en-US" dirty="0" err="1"/>
              <a:t>masyarakat</a:t>
            </a:r>
            <a:r>
              <a:rPr lang="en-US" dirty="0"/>
              <a:t>, </a:t>
            </a:r>
            <a:r>
              <a:rPr lang="en-US" dirty="0" err="1"/>
              <a:t>karyawan</a:t>
            </a:r>
            <a:r>
              <a:rPr lang="en-US" dirty="0"/>
              <a:t>, </a:t>
            </a:r>
            <a:r>
              <a:rPr lang="en-US" dirty="0" err="1"/>
              <a:t>pemerintah</a:t>
            </a:r>
            <a:r>
              <a:rPr lang="en-US" dirty="0"/>
              <a:t>,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lang="en-US" dirty="0"/>
              <a:t> </a:t>
            </a:r>
            <a:r>
              <a:rPr lang="en-US" dirty="0" err="1"/>
              <a:t>terkena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 </a:t>
            </a:r>
            <a:r>
              <a:rPr lang="en-US" dirty="0" err="1"/>
              <a:t>kecil</a:t>
            </a:r>
            <a:r>
              <a:rPr lang="en-US" dirty="0"/>
              <a:t>, 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lang="en-US" dirty="0"/>
              <a:t>Customer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kegiatannya</a:t>
            </a:r>
            <a:r>
              <a:rPr lang="en-US" dirty="0"/>
              <a:t>, 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kerugian</a:t>
            </a:r>
            <a:r>
              <a:rPr lang="en-US" dirty="0"/>
              <a:t>, 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lang="en-US" dirty="0"/>
              <a:t>Perusahaan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reputasi</a:t>
            </a:r>
            <a:r>
              <a:rPr lang="en-US" dirty="0"/>
              <a:t>, </a:t>
            </a:r>
            <a:r>
              <a:rPr lang="en-US" dirty="0" err="1"/>
              <a:t>kehilangan</a:t>
            </a:r>
            <a:r>
              <a:rPr lang="en-US" dirty="0"/>
              <a:t> Customer, </a:t>
            </a:r>
            <a:r>
              <a:rPr lang="en-US" dirty="0" err="1"/>
              <a:t>dll</a:t>
            </a:r>
            <a:r>
              <a:rPr lang="en-US" dirty="0"/>
              <a:t> 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lang="en-US" dirty="0"/>
              <a:t>  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929480" y="1651274"/>
            <a:ext cx="742950" cy="648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6067427" y="4876800"/>
            <a:ext cx="8255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67BB0-E7EE-4B74-824A-A8B958B53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r="34167"/>
          <a:stretch/>
        </p:blipFill>
        <p:spPr>
          <a:xfrm>
            <a:off x="-41275" y="1"/>
            <a:ext cx="305435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3EB50A-ED62-4A87-86DA-FB90E5F04B5C}"/>
              </a:ext>
            </a:extLst>
          </p:cNvPr>
          <p:cNvSpPr/>
          <p:nvPr/>
        </p:nvSpPr>
        <p:spPr>
          <a:xfrm>
            <a:off x="3040230" y="0"/>
            <a:ext cx="9667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-1"/>
            <a:ext cx="9906000" cy="28194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01" y="914401"/>
            <a:ext cx="5141544" cy="936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PROSES</a:t>
            </a:r>
            <a:b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d-ID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ALING TERKAIT MEMBENTUK RANGKAIAN BISNIS PROSES  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>
          <a:xfrm>
            <a:off x="7316383" y="6433993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7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0850" y="304800"/>
            <a:ext cx="3373353" cy="220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560511" y="2895601"/>
            <a:ext cx="8268163" cy="3515953"/>
            <a:chOff x="1895" y="2114"/>
            <a:chExt cx="4374" cy="186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95" y="2160"/>
              <a:ext cx="4287" cy="1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" y="3482"/>
              <a:ext cx="981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9" y="2640"/>
              <a:ext cx="890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" y="2638"/>
              <a:ext cx="842" cy="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3228" y="2114"/>
              <a:ext cx="296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Ouput</a:t>
              </a:r>
              <a:endParaRPr lang="en-US" sz="2400" dirty="0"/>
            </a:p>
          </p:txBody>
        </p:sp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3549" y="2114"/>
              <a:ext cx="326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>
                  <a:solidFill>
                    <a:srgbClr val="FF0000"/>
                  </a:solidFill>
                  <a:latin typeface="Arial Unicode MS" panose="020B0604020202020204" pitchFamily="34" charset="-128"/>
                </a:rPr>
                <a:t>proses</a:t>
              </a:r>
              <a:endParaRPr lang="en-US" sz="2400" dirty="0"/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3912" y="2114"/>
              <a:ext cx="46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penjualan</a:t>
              </a:r>
              <a:endParaRPr lang="en-US" sz="2400" dirty="0"/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4409" y="2114"/>
              <a:ext cx="49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digunakan</a:t>
              </a:r>
              <a:endParaRPr lang="en-US" sz="2400" dirty="0"/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4944" y="2114"/>
              <a:ext cx="37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sebagai</a:t>
              </a:r>
              <a:endParaRPr lang="en-US" sz="2400" dirty="0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609" y="2233"/>
              <a:ext cx="26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>
                  <a:solidFill>
                    <a:srgbClr val="FF0000"/>
                  </a:solidFill>
                  <a:latin typeface="Arial Unicode MS" panose="020B0604020202020204" pitchFamily="34" charset="-128"/>
                </a:rPr>
                <a:t>input </a:t>
              </a:r>
              <a:endParaRPr lang="en-US" sz="2400" dirty="0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3865" y="2233"/>
              <a:ext cx="26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untuk</a:t>
              </a:r>
              <a:endParaRPr lang="en-US" sz="2400" dirty="0"/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4159" y="2233"/>
              <a:ext cx="326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>
                  <a:solidFill>
                    <a:srgbClr val="FF0000"/>
                  </a:solidFill>
                  <a:latin typeface="Arial Unicode MS" panose="020B0604020202020204" pitchFamily="34" charset="-128"/>
                </a:rPr>
                <a:t>proses</a:t>
              </a:r>
              <a:endParaRPr lang="en-US" sz="2400" dirty="0"/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4504" y="2233"/>
              <a:ext cx="43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Realisasi</a:t>
              </a:r>
              <a:endParaRPr lang="en-US" sz="2400" dirty="0"/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3648" y="2404"/>
              <a:ext cx="1247" cy="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>
              <a:off x="3852" y="2470"/>
              <a:ext cx="872" cy="157"/>
            </a:xfrm>
            <a:custGeom>
              <a:avLst/>
              <a:gdLst>
                <a:gd name="T0" fmla="*/ 8 w 4479"/>
                <a:gd name="T1" fmla="*/ 715 h 803"/>
                <a:gd name="T2" fmla="*/ 60 w 4479"/>
                <a:gd name="T3" fmla="*/ 572 h 803"/>
                <a:gd name="T4" fmla="*/ 110 w 4479"/>
                <a:gd name="T5" fmla="*/ 506 h 803"/>
                <a:gd name="T6" fmla="*/ 223 w 4479"/>
                <a:gd name="T7" fmla="*/ 419 h 803"/>
                <a:gd name="T8" fmla="*/ 300 w 4479"/>
                <a:gd name="T9" fmla="*/ 393 h 803"/>
                <a:gd name="T10" fmla="*/ 1965 w 4479"/>
                <a:gd name="T11" fmla="*/ 377 h 803"/>
                <a:gd name="T12" fmla="*/ 2016 w 4479"/>
                <a:gd name="T13" fmla="*/ 359 h 803"/>
                <a:gd name="T14" fmla="*/ 2119 w 4479"/>
                <a:gd name="T15" fmla="*/ 281 h 803"/>
                <a:gd name="T16" fmla="*/ 2153 w 4479"/>
                <a:gd name="T17" fmla="*/ 234 h 803"/>
                <a:gd name="T18" fmla="*/ 2202 w 4479"/>
                <a:gd name="T19" fmla="*/ 102 h 803"/>
                <a:gd name="T20" fmla="*/ 2239 w 4479"/>
                <a:gd name="T21" fmla="*/ 0 h 803"/>
                <a:gd name="T22" fmla="*/ 2277 w 4479"/>
                <a:gd name="T23" fmla="*/ 102 h 803"/>
                <a:gd name="T24" fmla="*/ 2326 w 4479"/>
                <a:gd name="T25" fmla="*/ 234 h 803"/>
                <a:gd name="T26" fmla="*/ 2361 w 4479"/>
                <a:gd name="T27" fmla="*/ 281 h 803"/>
                <a:gd name="T28" fmla="*/ 2464 w 4479"/>
                <a:gd name="T29" fmla="*/ 359 h 803"/>
                <a:gd name="T30" fmla="*/ 2515 w 4479"/>
                <a:gd name="T31" fmla="*/ 377 h 803"/>
                <a:gd name="T32" fmla="*/ 4180 w 4479"/>
                <a:gd name="T33" fmla="*/ 393 h 803"/>
                <a:gd name="T34" fmla="*/ 4258 w 4479"/>
                <a:gd name="T35" fmla="*/ 419 h 803"/>
                <a:gd name="T36" fmla="*/ 4370 w 4479"/>
                <a:gd name="T37" fmla="*/ 506 h 803"/>
                <a:gd name="T38" fmla="*/ 4418 w 4479"/>
                <a:gd name="T39" fmla="*/ 572 h 803"/>
                <a:gd name="T40" fmla="*/ 4471 w 4479"/>
                <a:gd name="T41" fmla="*/ 715 h 803"/>
                <a:gd name="T42" fmla="*/ 4416 w 4479"/>
                <a:gd name="T43" fmla="*/ 803 h 803"/>
                <a:gd name="T44" fmla="*/ 4390 w 4479"/>
                <a:gd name="T45" fmla="*/ 660 h 803"/>
                <a:gd name="T46" fmla="*/ 4364 w 4479"/>
                <a:gd name="T47" fmla="*/ 604 h 803"/>
                <a:gd name="T48" fmla="*/ 4276 w 4479"/>
                <a:gd name="T49" fmla="*/ 506 h 803"/>
                <a:gd name="T50" fmla="*/ 4230 w 4479"/>
                <a:gd name="T51" fmla="*/ 477 h 803"/>
                <a:gd name="T52" fmla="*/ 4108 w 4479"/>
                <a:gd name="T53" fmla="*/ 448 h 803"/>
                <a:gd name="T54" fmla="*/ 2501 w 4479"/>
                <a:gd name="T55" fmla="*/ 439 h 803"/>
                <a:gd name="T56" fmla="*/ 2373 w 4479"/>
                <a:gd name="T57" fmla="*/ 379 h 803"/>
                <a:gd name="T58" fmla="*/ 2314 w 4479"/>
                <a:gd name="T59" fmla="*/ 323 h 803"/>
                <a:gd name="T60" fmla="*/ 2238 w 4479"/>
                <a:gd name="T61" fmla="*/ 196 h 803"/>
                <a:gd name="T62" fmla="*/ 2215 w 4479"/>
                <a:gd name="T63" fmla="*/ 113 h 803"/>
                <a:gd name="T64" fmla="*/ 2264 w 4479"/>
                <a:gd name="T65" fmla="*/ 113 h 803"/>
                <a:gd name="T66" fmla="*/ 2241 w 4479"/>
                <a:gd name="T67" fmla="*/ 196 h 803"/>
                <a:gd name="T68" fmla="*/ 2166 w 4479"/>
                <a:gd name="T69" fmla="*/ 323 h 803"/>
                <a:gd name="T70" fmla="*/ 2106 w 4479"/>
                <a:gd name="T71" fmla="*/ 379 h 803"/>
                <a:gd name="T72" fmla="*/ 1979 w 4479"/>
                <a:gd name="T73" fmla="*/ 439 h 803"/>
                <a:gd name="T74" fmla="*/ 375 w 4479"/>
                <a:gd name="T75" fmla="*/ 448 h 803"/>
                <a:gd name="T76" fmla="*/ 250 w 4479"/>
                <a:gd name="T77" fmla="*/ 477 h 803"/>
                <a:gd name="T78" fmla="*/ 203 w 4479"/>
                <a:gd name="T79" fmla="*/ 506 h 803"/>
                <a:gd name="T80" fmla="*/ 115 w 4479"/>
                <a:gd name="T81" fmla="*/ 605 h 803"/>
                <a:gd name="T82" fmla="*/ 89 w 4479"/>
                <a:gd name="T83" fmla="*/ 660 h 803"/>
                <a:gd name="T84" fmla="*/ 63 w 4479"/>
                <a:gd name="T85" fmla="*/ 803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79" h="803">
                  <a:moveTo>
                    <a:pt x="0" y="798"/>
                  </a:moveTo>
                  <a:lnTo>
                    <a:pt x="7" y="721"/>
                  </a:lnTo>
                  <a:cubicBezTo>
                    <a:pt x="7" y="719"/>
                    <a:pt x="7" y="717"/>
                    <a:pt x="8" y="715"/>
                  </a:cubicBezTo>
                  <a:lnTo>
                    <a:pt x="28" y="643"/>
                  </a:lnTo>
                  <a:cubicBezTo>
                    <a:pt x="28" y="641"/>
                    <a:pt x="29" y="639"/>
                    <a:pt x="29" y="638"/>
                  </a:cubicBezTo>
                  <a:lnTo>
                    <a:pt x="60" y="572"/>
                  </a:lnTo>
                  <a:cubicBezTo>
                    <a:pt x="61" y="570"/>
                    <a:pt x="63" y="568"/>
                    <a:pt x="64" y="566"/>
                  </a:cubicBezTo>
                  <a:lnTo>
                    <a:pt x="106" y="510"/>
                  </a:lnTo>
                  <a:cubicBezTo>
                    <a:pt x="107" y="509"/>
                    <a:pt x="108" y="507"/>
                    <a:pt x="110" y="506"/>
                  </a:cubicBezTo>
                  <a:lnTo>
                    <a:pt x="160" y="459"/>
                  </a:lnTo>
                  <a:cubicBezTo>
                    <a:pt x="161" y="458"/>
                    <a:pt x="163" y="456"/>
                    <a:pt x="165" y="455"/>
                  </a:cubicBezTo>
                  <a:lnTo>
                    <a:pt x="223" y="419"/>
                  </a:lnTo>
                  <a:cubicBezTo>
                    <a:pt x="225" y="418"/>
                    <a:pt x="227" y="417"/>
                    <a:pt x="229" y="416"/>
                  </a:cubicBezTo>
                  <a:lnTo>
                    <a:pt x="293" y="394"/>
                  </a:lnTo>
                  <a:cubicBezTo>
                    <a:pt x="295" y="393"/>
                    <a:pt x="297" y="393"/>
                    <a:pt x="300" y="393"/>
                  </a:cubicBezTo>
                  <a:lnTo>
                    <a:pt x="368" y="385"/>
                  </a:lnTo>
                  <a:lnTo>
                    <a:pt x="1900" y="384"/>
                  </a:lnTo>
                  <a:lnTo>
                    <a:pt x="1965" y="377"/>
                  </a:lnTo>
                  <a:lnTo>
                    <a:pt x="1958" y="378"/>
                  </a:lnTo>
                  <a:lnTo>
                    <a:pt x="2022" y="356"/>
                  </a:lnTo>
                  <a:lnTo>
                    <a:pt x="2016" y="359"/>
                  </a:lnTo>
                  <a:lnTo>
                    <a:pt x="2073" y="324"/>
                  </a:lnTo>
                  <a:lnTo>
                    <a:pt x="2068" y="328"/>
                  </a:lnTo>
                  <a:lnTo>
                    <a:pt x="2119" y="281"/>
                  </a:lnTo>
                  <a:lnTo>
                    <a:pt x="2114" y="286"/>
                  </a:lnTo>
                  <a:lnTo>
                    <a:pt x="2155" y="229"/>
                  </a:lnTo>
                  <a:lnTo>
                    <a:pt x="2153" y="234"/>
                  </a:lnTo>
                  <a:lnTo>
                    <a:pt x="2184" y="169"/>
                  </a:lnTo>
                  <a:lnTo>
                    <a:pt x="2182" y="174"/>
                  </a:lnTo>
                  <a:lnTo>
                    <a:pt x="2202" y="102"/>
                  </a:lnTo>
                  <a:lnTo>
                    <a:pt x="2201" y="108"/>
                  </a:lnTo>
                  <a:lnTo>
                    <a:pt x="2208" y="30"/>
                  </a:lnTo>
                  <a:cubicBezTo>
                    <a:pt x="2209" y="13"/>
                    <a:pt x="2223" y="0"/>
                    <a:pt x="2239" y="0"/>
                  </a:cubicBezTo>
                  <a:cubicBezTo>
                    <a:pt x="2256" y="0"/>
                    <a:pt x="2270" y="13"/>
                    <a:pt x="2271" y="30"/>
                  </a:cubicBezTo>
                  <a:lnTo>
                    <a:pt x="2278" y="108"/>
                  </a:lnTo>
                  <a:lnTo>
                    <a:pt x="2277" y="102"/>
                  </a:lnTo>
                  <a:lnTo>
                    <a:pt x="2297" y="174"/>
                  </a:lnTo>
                  <a:lnTo>
                    <a:pt x="2295" y="169"/>
                  </a:lnTo>
                  <a:lnTo>
                    <a:pt x="2326" y="234"/>
                  </a:lnTo>
                  <a:lnTo>
                    <a:pt x="2323" y="228"/>
                  </a:lnTo>
                  <a:lnTo>
                    <a:pt x="2365" y="285"/>
                  </a:lnTo>
                  <a:lnTo>
                    <a:pt x="2361" y="281"/>
                  </a:lnTo>
                  <a:lnTo>
                    <a:pt x="2411" y="328"/>
                  </a:lnTo>
                  <a:lnTo>
                    <a:pt x="2406" y="324"/>
                  </a:lnTo>
                  <a:lnTo>
                    <a:pt x="2464" y="359"/>
                  </a:lnTo>
                  <a:lnTo>
                    <a:pt x="2458" y="356"/>
                  </a:lnTo>
                  <a:lnTo>
                    <a:pt x="2522" y="378"/>
                  </a:lnTo>
                  <a:lnTo>
                    <a:pt x="2515" y="377"/>
                  </a:lnTo>
                  <a:lnTo>
                    <a:pt x="2583" y="385"/>
                  </a:lnTo>
                  <a:lnTo>
                    <a:pt x="4108" y="384"/>
                  </a:lnTo>
                  <a:lnTo>
                    <a:pt x="4180" y="393"/>
                  </a:lnTo>
                  <a:cubicBezTo>
                    <a:pt x="4182" y="393"/>
                    <a:pt x="4185" y="393"/>
                    <a:pt x="4187" y="394"/>
                  </a:cubicBezTo>
                  <a:lnTo>
                    <a:pt x="4251" y="416"/>
                  </a:lnTo>
                  <a:cubicBezTo>
                    <a:pt x="4253" y="417"/>
                    <a:pt x="4255" y="418"/>
                    <a:pt x="4258" y="419"/>
                  </a:cubicBezTo>
                  <a:lnTo>
                    <a:pt x="4315" y="455"/>
                  </a:lnTo>
                  <a:cubicBezTo>
                    <a:pt x="4316" y="456"/>
                    <a:pt x="4318" y="458"/>
                    <a:pt x="4319" y="459"/>
                  </a:cubicBezTo>
                  <a:lnTo>
                    <a:pt x="4370" y="506"/>
                  </a:lnTo>
                  <a:cubicBezTo>
                    <a:pt x="4372" y="507"/>
                    <a:pt x="4373" y="509"/>
                    <a:pt x="4374" y="511"/>
                  </a:cubicBezTo>
                  <a:lnTo>
                    <a:pt x="4415" y="567"/>
                  </a:lnTo>
                  <a:cubicBezTo>
                    <a:pt x="4416" y="568"/>
                    <a:pt x="4418" y="570"/>
                    <a:pt x="4418" y="572"/>
                  </a:cubicBezTo>
                  <a:lnTo>
                    <a:pt x="4449" y="638"/>
                  </a:lnTo>
                  <a:cubicBezTo>
                    <a:pt x="4450" y="639"/>
                    <a:pt x="4451" y="641"/>
                    <a:pt x="4451" y="643"/>
                  </a:cubicBezTo>
                  <a:lnTo>
                    <a:pt x="4471" y="715"/>
                  </a:lnTo>
                  <a:cubicBezTo>
                    <a:pt x="4472" y="717"/>
                    <a:pt x="4472" y="719"/>
                    <a:pt x="4472" y="721"/>
                  </a:cubicBezTo>
                  <a:lnTo>
                    <a:pt x="4479" y="798"/>
                  </a:lnTo>
                  <a:lnTo>
                    <a:pt x="4416" y="803"/>
                  </a:lnTo>
                  <a:lnTo>
                    <a:pt x="4409" y="726"/>
                  </a:lnTo>
                  <a:lnTo>
                    <a:pt x="4410" y="732"/>
                  </a:lnTo>
                  <a:lnTo>
                    <a:pt x="4390" y="660"/>
                  </a:lnTo>
                  <a:lnTo>
                    <a:pt x="4391" y="665"/>
                  </a:lnTo>
                  <a:lnTo>
                    <a:pt x="4360" y="599"/>
                  </a:lnTo>
                  <a:lnTo>
                    <a:pt x="4364" y="604"/>
                  </a:lnTo>
                  <a:lnTo>
                    <a:pt x="4323" y="548"/>
                  </a:lnTo>
                  <a:lnTo>
                    <a:pt x="4327" y="553"/>
                  </a:lnTo>
                  <a:lnTo>
                    <a:pt x="4276" y="506"/>
                  </a:lnTo>
                  <a:lnTo>
                    <a:pt x="4280" y="510"/>
                  </a:lnTo>
                  <a:lnTo>
                    <a:pt x="4223" y="474"/>
                  </a:lnTo>
                  <a:lnTo>
                    <a:pt x="4230" y="477"/>
                  </a:lnTo>
                  <a:lnTo>
                    <a:pt x="4166" y="455"/>
                  </a:lnTo>
                  <a:lnTo>
                    <a:pt x="4173" y="456"/>
                  </a:lnTo>
                  <a:lnTo>
                    <a:pt x="4108" y="448"/>
                  </a:lnTo>
                  <a:lnTo>
                    <a:pt x="2576" y="448"/>
                  </a:lnTo>
                  <a:lnTo>
                    <a:pt x="2508" y="440"/>
                  </a:lnTo>
                  <a:cubicBezTo>
                    <a:pt x="2505" y="440"/>
                    <a:pt x="2503" y="439"/>
                    <a:pt x="2501" y="439"/>
                  </a:cubicBezTo>
                  <a:lnTo>
                    <a:pt x="2437" y="417"/>
                  </a:lnTo>
                  <a:cubicBezTo>
                    <a:pt x="2435" y="416"/>
                    <a:pt x="2433" y="415"/>
                    <a:pt x="2431" y="414"/>
                  </a:cubicBezTo>
                  <a:lnTo>
                    <a:pt x="2373" y="379"/>
                  </a:lnTo>
                  <a:cubicBezTo>
                    <a:pt x="2371" y="378"/>
                    <a:pt x="2369" y="376"/>
                    <a:pt x="2368" y="375"/>
                  </a:cubicBezTo>
                  <a:lnTo>
                    <a:pt x="2318" y="328"/>
                  </a:lnTo>
                  <a:cubicBezTo>
                    <a:pt x="2316" y="326"/>
                    <a:pt x="2315" y="325"/>
                    <a:pt x="2314" y="323"/>
                  </a:cubicBezTo>
                  <a:lnTo>
                    <a:pt x="2272" y="266"/>
                  </a:lnTo>
                  <a:cubicBezTo>
                    <a:pt x="2270" y="265"/>
                    <a:pt x="2269" y="263"/>
                    <a:pt x="2269" y="261"/>
                  </a:cubicBezTo>
                  <a:lnTo>
                    <a:pt x="2238" y="196"/>
                  </a:lnTo>
                  <a:cubicBezTo>
                    <a:pt x="2237" y="195"/>
                    <a:pt x="2236" y="193"/>
                    <a:pt x="2236" y="191"/>
                  </a:cubicBezTo>
                  <a:lnTo>
                    <a:pt x="2216" y="119"/>
                  </a:lnTo>
                  <a:cubicBezTo>
                    <a:pt x="2215" y="117"/>
                    <a:pt x="2215" y="115"/>
                    <a:pt x="2215" y="113"/>
                  </a:cubicBezTo>
                  <a:lnTo>
                    <a:pt x="2208" y="35"/>
                  </a:lnTo>
                  <a:lnTo>
                    <a:pt x="2271" y="35"/>
                  </a:lnTo>
                  <a:lnTo>
                    <a:pt x="2264" y="113"/>
                  </a:lnTo>
                  <a:cubicBezTo>
                    <a:pt x="2264" y="115"/>
                    <a:pt x="2264" y="117"/>
                    <a:pt x="2263" y="119"/>
                  </a:cubicBezTo>
                  <a:lnTo>
                    <a:pt x="2243" y="191"/>
                  </a:lnTo>
                  <a:cubicBezTo>
                    <a:pt x="2243" y="193"/>
                    <a:pt x="2242" y="195"/>
                    <a:pt x="2241" y="196"/>
                  </a:cubicBezTo>
                  <a:lnTo>
                    <a:pt x="2210" y="261"/>
                  </a:lnTo>
                  <a:cubicBezTo>
                    <a:pt x="2210" y="263"/>
                    <a:pt x="2209" y="265"/>
                    <a:pt x="2207" y="266"/>
                  </a:cubicBezTo>
                  <a:lnTo>
                    <a:pt x="2166" y="323"/>
                  </a:lnTo>
                  <a:cubicBezTo>
                    <a:pt x="2165" y="325"/>
                    <a:pt x="2164" y="327"/>
                    <a:pt x="2162" y="328"/>
                  </a:cubicBezTo>
                  <a:lnTo>
                    <a:pt x="2111" y="375"/>
                  </a:lnTo>
                  <a:cubicBezTo>
                    <a:pt x="2110" y="376"/>
                    <a:pt x="2108" y="378"/>
                    <a:pt x="2106" y="379"/>
                  </a:cubicBezTo>
                  <a:lnTo>
                    <a:pt x="2049" y="414"/>
                  </a:lnTo>
                  <a:cubicBezTo>
                    <a:pt x="2047" y="415"/>
                    <a:pt x="2045" y="416"/>
                    <a:pt x="2043" y="417"/>
                  </a:cubicBezTo>
                  <a:lnTo>
                    <a:pt x="1979" y="439"/>
                  </a:lnTo>
                  <a:cubicBezTo>
                    <a:pt x="1977" y="439"/>
                    <a:pt x="1974" y="440"/>
                    <a:pt x="1972" y="440"/>
                  </a:cubicBezTo>
                  <a:lnTo>
                    <a:pt x="1900" y="448"/>
                  </a:lnTo>
                  <a:lnTo>
                    <a:pt x="375" y="448"/>
                  </a:lnTo>
                  <a:lnTo>
                    <a:pt x="307" y="456"/>
                  </a:lnTo>
                  <a:lnTo>
                    <a:pt x="314" y="455"/>
                  </a:lnTo>
                  <a:lnTo>
                    <a:pt x="250" y="477"/>
                  </a:lnTo>
                  <a:lnTo>
                    <a:pt x="256" y="474"/>
                  </a:lnTo>
                  <a:lnTo>
                    <a:pt x="198" y="510"/>
                  </a:lnTo>
                  <a:lnTo>
                    <a:pt x="203" y="506"/>
                  </a:lnTo>
                  <a:lnTo>
                    <a:pt x="153" y="553"/>
                  </a:lnTo>
                  <a:lnTo>
                    <a:pt x="157" y="549"/>
                  </a:lnTo>
                  <a:lnTo>
                    <a:pt x="115" y="605"/>
                  </a:lnTo>
                  <a:lnTo>
                    <a:pt x="118" y="599"/>
                  </a:lnTo>
                  <a:lnTo>
                    <a:pt x="87" y="665"/>
                  </a:lnTo>
                  <a:lnTo>
                    <a:pt x="89" y="660"/>
                  </a:lnTo>
                  <a:lnTo>
                    <a:pt x="69" y="732"/>
                  </a:lnTo>
                  <a:lnTo>
                    <a:pt x="70" y="726"/>
                  </a:lnTo>
                  <a:lnTo>
                    <a:pt x="63" y="803"/>
                  </a:lnTo>
                  <a:lnTo>
                    <a:pt x="0" y="798"/>
                  </a:lnTo>
                  <a:close/>
                </a:path>
              </a:pathLst>
            </a:custGeom>
            <a:solidFill>
              <a:srgbClr val="FF6600"/>
            </a:solidFill>
            <a:ln w="0" cap="flat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5837" y="2786"/>
              <a:ext cx="343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Produk</a:t>
              </a:r>
              <a:endParaRPr lang="en-US" sz="2400" dirty="0"/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4589" y="2688"/>
              <a:ext cx="2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Surat</a:t>
              </a:r>
              <a:endParaRPr lang="en-US" sz="2400" dirty="0"/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4523" y="2803"/>
              <a:ext cx="40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Perintah</a:t>
              </a:r>
              <a:endParaRPr lang="en-US" sz="2400" dirty="0"/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4593" y="2951"/>
              <a:ext cx="7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K</a:t>
              </a:r>
              <a:endParaRPr lang="en-US" sz="2400"/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4658" y="2951"/>
              <a:ext cx="18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erja</a:t>
              </a:r>
              <a:endParaRPr lang="en-US" sz="2400" dirty="0"/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5255" y="3484"/>
              <a:ext cx="3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Design </a:t>
              </a:r>
              <a:endParaRPr lang="en-US" sz="2400"/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3045" y="3685"/>
              <a:ext cx="55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Permintaan</a:t>
              </a:r>
              <a:endParaRPr lang="en-US" sz="2400"/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3045" y="3808"/>
              <a:ext cx="47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Customer</a:t>
              </a:r>
              <a:endParaRPr lang="en-US" sz="2400"/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4883" y="3714"/>
              <a:ext cx="431" cy="37"/>
            </a:xfrm>
            <a:custGeom>
              <a:avLst/>
              <a:gdLst>
                <a:gd name="T0" fmla="*/ 0 w 431"/>
                <a:gd name="T1" fmla="*/ 12 h 37"/>
                <a:gd name="T2" fmla="*/ 375 w 431"/>
                <a:gd name="T3" fmla="*/ 12 h 37"/>
                <a:gd name="T4" fmla="*/ 375 w 431"/>
                <a:gd name="T5" fmla="*/ 25 h 37"/>
                <a:gd name="T6" fmla="*/ 0 w 431"/>
                <a:gd name="T7" fmla="*/ 25 h 37"/>
                <a:gd name="T8" fmla="*/ 0 w 431"/>
                <a:gd name="T9" fmla="*/ 12 h 37"/>
                <a:gd name="T10" fmla="*/ 368 w 431"/>
                <a:gd name="T11" fmla="*/ 0 h 37"/>
                <a:gd name="T12" fmla="*/ 431 w 431"/>
                <a:gd name="T13" fmla="*/ 19 h 37"/>
                <a:gd name="T14" fmla="*/ 368 w 431"/>
                <a:gd name="T15" fmla="*/ 37 h 37"/>
                <a:gd name="T16" fmla="*/ 368 w 431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7">
                  <a:moveTo>
                    <a:pt x="0" y="12"/>
                  </a:moveTo>
                  <a:lnTo>
                    <a:pt x="375" y="12"/>
                  </a:lnTo>
                  <a:lnTo>
                    <a:pt x="375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368" y="0"/>
                  </a:moveTo>
                  <a:lnTo>
                    <a:pt x="431" y="19"/>
                  </a:lnTo>
                  <a:lnTo>
                    <a:pt x="368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4904" y="3766"/>
              <a:ext cx="39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>
                  <a:solidFill>
                    <a:srgbClr val="17375E"/>
                  </a:solidFill>
                </a:rPr>
                <a:t>Design  </a:t>
              </a:r>
              <a:endParaRPr lang="en-US" sz="2400" dirty="0"/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1958" y="2824"/>
              <a:ext cx="55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Permintaan</a:t>
              </a:r>
              <a:endParaRPr lang="en-US" sz="2400"/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1958" y="2946"/>
              <a:ext cx="47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Customer</a:t>
              </a:r>
              <a:endParaRPr lang="en-US" sz="2400"/>
            </a:p>
          </p:txBody>
        </p:sp>
        <p:sp>
          <p:nvSpPr>
            <p:cNvPr id="28" name="Freeform 32"/>
            <p:cNvSpPr>
              <a:spLocks noEditPoints="1"/>
            </p:cNvSpPr>
            <p:nvPr/>
          </p:nvSpPr>
          <p:spPr bwMode="auto">
            <a:xfrm>
              <a:off x="3156" y="3393"/>
              <a:ext cx="38" cy="299"/>
            </a:xfrm>
            <a:custGeom>
              <a:avLst/>
              <a:gdLst>
                <a:gd name="T0" fmla="*/ 25 w 38"/>
                <a:gd name="T1" fmla="*/ 0 h 299"/>
                <a:gd name="T2" fmla="*/ 25 w 38"/>
                <a:gd name="T3" fmla="*/ 243 h 299"/>
                <a:gd name="T4" fmla="*/ 13 w 38"/>
                <a:gd name="T5" fmla="*/ 243 h 299"/>
                <a:gd name="T6" fmla="*/ 13 w 38"/>
                <a:gd name="T7" fmla="*/ 0 h 299"/>
                <a:gd name="T8" fmla="*/ 25 w 38"/>
                <a:gd name="T9" fmla="*/ 0 h 299"/>
                <a:gd name="T10" fmla="*/ 38 w 38"/>
                <a:gd name="T11" fmla="*/ 237 h 299"/>
                <a:gd name="T12" fmla="*/ 19 w 38"/>
                <a:gd name="T13" fmla="*/ 299 h 299"/>
                <a:gd name="T14" fmla="*/ 0 w 38"/>
                <a:gd name="T15" fmla="*/ 237 h 299"/>
                <a:gd name="T16" fmla="*/ 38 w 38"/>
                <a:gd name="T17" fmla="*/ 237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99">
                  <a:moveTo>
                    <a:pt x="25" y="0"/>
                  </a:moveTo>
                  <a:lnTo>
                    <a:pt x="25" y="243"/>
                  </a:lnTo>
                  <a:lnTo>
                    <a:pt x="13" y="243"/>
                  </a:lnTo>
                  <a:lnTo>
                    <a:pt x="13" y="0"/>
                  </a:lnTo>
                  <a:lnTo>
                    <a:pt x="25" y="0"/>
                  </a:lnTo>
                  <a:close/>
                  <a:moveTo>
                    <a:pt x="38" y="237"/>
                  </a:moveTo>
                  <a:lnTo>
                    <a:pt x="19" y="299"/>
                  </a:lnTo>
                  <a:lnTo>
                    <a:pt x="0" y="237"/>
                  </a:lnTo>
                  <a:lnTo>
                    <a:pt x="38" y="237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Rectangle 33"/>
            <p:cNvSpPr>
              <a:spLocks noChangeArrowheads="1"/>
            </p:cNvSpPr>
            <p:nvPr/>
          </p:nvSpPr>
          <p:spPr bwMode="auto">
            <a:xfrm>
              <a:off x="3246" y="3406"/>
              <a:ext cx="55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Permintaan</a:t>
              </a:r>
              <a:endParaRPr lang="en-US" sz="2400"/>
            </a:p>
          </p:txBody>
        </p:sp>
        <p:sp>
          <p:nvSpPr>
            <p:cNvPr id="30" name="Rectangle 34"/>
            <p:cNvSpPr>
              <a:spLocks noChangeArrowheads="1"/>
            </p:cNvSpPr>
            <p:nvPr/>
          </p:nvSpPr>
          <p:spPr bwMode="auto">
            <a:xfrm>
              <a:off x="3246" y="3526"/>
              <a:ext cx="47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Customer</a:t>
              </a:r>
              <a:endParaRPr lang="en-US" sz="2400"/>
            </a:p>
          </p:txBody>
        </p:sp>
        <p:sp>
          <p:nvSpPr>
            <p:cNvPr id="31" name="Rectangle 35"/>
            <p:cNvSpPr>
              <a:spLocks noChangeArrowheads="1"/>
            </p:cNvSpPr>
            <p:nvPr/>
          </p:nvSpPr>
          <p:spPr bwMode="auto">
            <a:xfrm>
              <a:off x="3791" y="2674"/>
              <a:ext cx="2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Surat</a:t>
              </a:r>
              <a:endParaRPr lang="en-US" sz="2400" dirty="0"/>
            </a:p>
          </p:txBody>
        </p:sp>
        <p:sp>
          <p:nvSpPr>
            <p:cNvPr id="33" name="Rectangle 37"/>
            <p:cNvSpPr>
              <a:spLocks noChangeArrowheads="1"/>
            </p:cNvSpPr>
            <p:nvPr/>
          </p:nvSpPr>
          <p:spPr bwMode="auto">
            <a:xfrm>
              <a:off x="3729" y="2787"/>
              <a:ext cx="39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perintah</a:t>
              </a:r>
              <a:endParaRPr lang="en-US" sz="2400" dirty="0"/>
            </a:p>
          </p:txBody>
        </p:sp>
        <p:sp>
          <p:nvSpPr>
            <p:cNvPr id="34" name="Rectangle 38"/>
            <p:cNvSpPr>
              <a:spLocks noChangeArrowheads="1"/>
            </p:cNvSpPr>
            <p:nvPr/>
          </p:nvSpPr>
          <p:spPr bwMode="auto">
            <a:xfrm>
              <a:off x="3786" y="2961"/>
              <a:ext cx="253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Kerja</a:t>
              </a:r>
              <a:endParaRPr lang="en-US" sz="2400" dirty="0"/>
            </a:p>
          </p:txBody>
        </p:sp>
        <p:sp>
          <p:nvSpPr>
            <p:cNvPr id="35" name="Rectangle 39"/>
            <p:cNvSpPr>
              <a:spLocks noChangeArrowheads="1"/>
            </p:cNvSpPr>
            <p:nvPr/>
          </p:nvSpPr>
          <p:spPr bwMode="auto">
            <a:xfrm>
              <a:off x="5341" y="2464"/>
              <a:ext cx="416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>
                  <a:solidFill>
                    <a:srgbClr val="17375E"/>
                  </a:solidFill>
                </a:rPr>
                <a:t>Material </a:t>
              </a:r>
              <a:endParaRPr lang="en-US" sz="2400" dirty="0"/>
            </a:p>
          </p:txBody>
        </p:sp>
        <p:sp>
          <p:nvSpPr>
            <p:cNvPr id="36" name="Rectangle 40"/>
            <p:cNvSpPr>
              <a:spLocks noChangeArrowheads="1"/>
            </p:cNvSpPr>
            <p:nvPr/>
          </p:nvSpPr>
          <p:spPr bwMode="auto">
            <a:xfrm>
              <a:off x="2588" y="2354"/>
              <a:ext cx="2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Data </a:t>
              </a:r>
              <a:endParaRPr lang="en-US" sz="2400"/>
            </a:p>
          </p:txBody>
        </p:sp>
        <p:sp>
          <p:nvSpPr>
            <p:cNvPr id="37" name="Rectangle 41"/>
            <p:cNvSpPr>
              <a:spLocks noChangeArrowheads="1"/>
            </p:cNvSpPr>
            <p:nvPr/>
          </p:nvSpPr>
          <p:spPr bwMode="auto">
            <a:xfrm>
              <a:off x="2825" y="2354"/>
              <a:ext cx="33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produk</a:t>
              </a:r>
              <a:endParaRPr lang="en-US" sz="2400"/>
            </a:p>
          </p:txBody>
        </p:sp>
        <p:sp>
          <p:nvSpPr>
            <p:cNvPr id="38" name="Rectangle 42"/>
            <p:cNvSpPr>
              <a:spLocks noChangeArrowheads="1"/>
            </p:cNvSpPr>
            <p:nvPr/>
          </p:nvSpPr>
          <p:spPr bwMode="auto">
            <a:xfrm>
              <a:off x="2588" y="2474"/>
              <a:ext cx="57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perusahaan</a:t>
              </a:r>
              <a:endParaRPr lang="en-US" sz="2400"/>
            </a:p>
          </p:txBody>
        </p:sp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3170" y="2389"/>
              <a:ext cx="38" cy="299"/>
            </a:xfrm>
            <a:custGeom>
              <a:avLst/>
              <a:gdLst>
                <a:gd name="T0" fmla="*/ 25 w 38"/>
                <a:gd name="T1" fmla="*/ 0 h 299"/>
                <a:gd name="T2" fmla="*/ 25 w 38"/>
                <a:gd name="T3" fmla="*/ 243 h 299"/>
                <a:gd name="T4" fmla="*/ 13 w 38"/>
                <a:gd name="T5" fmla="*/ 243 h 299"/>
                <a:gd name="T6" fmla="*/ 13 w 38"/>
                <a:gd name="T7" fmla="*/ 0 h 299"/>
                <a:gd name="T8" fmla="*/ 25 w 38"/>
                <a:gd name="T9" fmla="*/ 0 h 299"/>
                <a:gd name="T10" fmla="*/ 38 w 38"/>
                <a:gd name="T11" fmla="*/ 237 h 299"/>
                <a:gd name="T12" fmla="*/ 19 w 38"/>
                <a:gd name="T13" fmla="*/ 299 h 299"/>
                <a:gd name="T14" fmla="*/ 0 w 38"/>
                <a:gd name="T15" fmla="*/ 237 h 299"/>
                <a:gd name="T16" fmla="*/ 38 w 38"/>
                <a:gd name="T17" fmla="*/ 237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99">
                  <a:moveTo>
                    <a:pt x="25" y="0"/>
                  </a:moveTo>
                  <a:lnTo>
                    <a:pt x="25" y="243"/>
                  </a:lnTo>
                  <a:lnTo>
                    <a:pt x="13" y="243"/>
                  </a:lnTo>
                  <a:lnTo>
                    <a:pt x="13" y="0"/>
                  </a:lnTo>
                  <a:lnTo>
                    <a:pt x="25" y="0"/>
                  </a:lnTo>
                  <a:close/>
                  <a:moveTo>
                    <a:pt x="38" y="237"/>
                  </a:moveTo>
                  <a:lnTo>
                    <a:pt x="19" y="299"/>
                  </a:lnTo>
                  <a:lnTo>
                    <a:pt x="0" y="237"/>
                  </a:lnTo>
                  <a:lnTo>
                    <a:pt x="38" y="237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2508" y="2935"/>
              <a:ext cx="430" cy="37"/>
            </a:xfrm>
            <a:custGeom>
              <a:avLst/>
              <a:gdLst>
                <a:gd name="T0" fmla="*/ 0 w 430"/>
                <a:gd name="T1" fmla="*/ 12 h 37"/>
                <a:gd name="T2" fmla="*/ 374 w 430"/>
                <a:gd name="T3" fmla="*/ 12 h 37"/>
                <a:gd name="T4" fmla="*/ 374 w 430"/>
                <a:gd name="T5" fmla="*/ 25 h 37"/>
                <a:gd name="T6" fmla="*/ 0 w 430"/>
                <a:gd name="T7" fmla="*/ 25 h 37"/>
                <a:gd name="T8" fmla="*/ 0 w 430"/>
                <a:gd name="T9" fmla="*/ 12 h 37"/>
                <a:gd name="T10" fmla="*/ 368 w 430"/>
                <a:gd name="T11" fmla="*/ 0 h 37"/>
                <a:gd name="T12" fmla="*/ 430 w 430"/>
                <a:gd name="T13" fmla="*/ 18 h 37"/>
                <a:gd name="T14" fmla="*/ 368 w 430"/>
                <a:gd name="T15" fmla="*/ 37 h 37"/>
                <a:gd name="T16" fmla="*/ 368 w 430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7">
                  <a:moveTo>
                    <a:pt x="0" y="12"/>
                  </a:moveTo>
                  <a:lnTo>
                    <a:pt x="374" y="12"/>
                  </a:lnTo>
                  <a:lnTo>
                    <a:pt x="374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368" y="0"/>
                  </a:moveTo>
                  <a:lnTo>
                    <a:pt x="430" y="18"/>
                  </a:lnTo>
                  <a:lnTo>
                    <a:pt x="368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5"/>
            <p:cNvSpPr>
              <a:spLocks noEditPoints="1"/>
            </p:cNvSpPr>
            <p:nvPr/>
          </p:nvSpPr>
          <p:spPr bwMode="auto">
            <a:xfrm>
              <a:off x="3689" y="2935"/>
              <a:ext cx="431" cy="37"/>
            </a:xfrm>
            <a:custGeom>
              <a:avLst/>
              <a:gdLst>
                <a:gd name="T0" fmla="*/ 0 w 431"/>
                <a:gd name="T1" fmla="*/ 12 h 37"/>
                <a:gd name="T2" fmla="*/ 374 w 431"/>
                <a:gd name="T3" fmla="*/ 12 h 37"/>
                <a:gd name="T4" fmla="*/ 374 w 431"/>
                <a:gd name="T5" fmla="*/ 25 h 37"/>
                <a:gd name="T6" fmla="*/ 0 w 431"/>
                <a:gd name="T7" fmla="*/ 25 h 37"/>
                <a:gd name="T8" fmla="*/ 0 w 431"/>
                <a:gd name="T9" fmla="*/ 12 h 37"/>
                <a:gd name="T10" fmla="*/ 368 w 431"/>
                <a:gd name="T11" fmla="*/ 0 h 37"/>
                <a:gd name="T12" fmla="*/ 431 w 431"/>
                <a:gd name="T13" fmla="*/ 18 h 37"/>
                <a:gd name="T14" fmla="*/ 368 w 431"/>
                <a:gd name="T15" fmla="*/ 37 h 37"/>
                <a:gd name="T16" fmla="*/ 368 w 431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7">
                  <a:moveTo>
                    <a:pt x="0" y="12"/>
                  </a:moveTo>
                  <a:lnTo>
                    <a:pt x="374" y="12"/>
                  </a:lnTo>
                  <a:lnTo>
                    <a:pt x="374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368" y="0"/>
                  </a:moveTo>
                  <a:lnTo>
                    <a:pt x="431" y="18"/>
                  </a:lnTo>
                  <a:lnTo>
                    <a:pt x="368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Rectangle 46"/>
            <p:cNvSpPr>
              <a:spLocks noChangeArrowheads="1"/>
            </p:cNvSpPr>
            <p:nvPr/>
          </p:nvSpPr>
          <p:spPr bwMode="auto">
            <a:xfrm>
              <a:off x="3083" y="2878"/>
              <a:ext cx="39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>
                  <a:solidFill>
                    <a:srgbClr val="17375E"/>
                  </a:solidFill>
                </a:rPr>
                <a:t>Proses </a:t>
              </a:r>
              <a:endParaRPr lang="en-US" sz="2400" dirty="0"/>
            </a:p>
          </p:txBody>
        </p:sp>
        <p:sp>
          <p:nvSpPr>
            <p:cNvPr id="45" name="Rectangle 47"/>
            <p:cNvSpPr>
              <a:spLocks noChangeArrowheads="1"/>
            </p:cNvSpPr>
            <p:nvPr/>
          </p:nvSpPr>
          <p:spPr bwMode="auto">
            <a:xfrm>
              <a:off x="3011" y="2998"/>
              <a:ext cx="51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 err="1">
                  <a:solidFill>
                    <a:srgbClr val="17375E"/>
                  </a:solidFill>
                </a:rPr>
                <a:t>Penjualan</a:t>
              </a:r>
              <a:endParaRPr lang="en-US" sz="2400" dirty="0"/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3630" y="3714"/>
              <a:ext cx="394" cy="34"/>
            </a:xfrm>
            <a:custGeom>
              <a:avLst/>
              <a:gdLst>
                <a:gd name="T0" fmla="*/ 0 w 511"/>
                <a:gd name="T1" fmla="*/ 12 h 37"/>
                <a:gd name="T2" fmla="*/ 455 w 511"/>
                <a:gd name="T3" fmla="*/ 12 h 37"/>
                <a:gd name="T4" fmla="*/ 455 w 511"/>
                <a:gd name="T5" fmla="*/ 25 h 37"/>
                <a:gd name="T6" fmla="*/ 0 w 511"/>
                <a:gd name="T7" fmla="*/ 25 h 37"/>
                <a:gd name="T8" fmla="*/ 0 w 511"/>
                <a:gd name="T9" fmla="*/ 12 h 37"/>
                <a:gd name="T10" fmla="*/ 449 w 511"/>
                <a:gd name="T11" fmla="*/ 0 h 37"/>
                <a:gd name="T12" fmla="*/ 511 w 511"/>
                <a:gd name="T13" fmla="*/ 19 h 37"/>
                <a:gd name="T14" fmla="*/ 449 w 511"/>
                <a:gd name="T15" fmla="*/ 37 h 37"/>
                <a:gd name="T16" fmla="*/ 449 w 511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1" h="37">
                  <a:moveTo>
                    <a:pt x="0" y="12"/>
                  </a:moveTo>
                  <a:lnTo>
                    <a:pt x="455" y="12"/>
                  </a:lnTo>
                  <a:lnTo>
                    <a:pt x="455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449" y="0"/>
                  </a:moveTo>
                  <a:lnTo>
                    <a:pt x="511" y="19"/>
                  </a:lnTo>
                  <a:lnTo>
                    <a:pt x="449" y="3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49"/>
            <p:cNvSpPr>
              <a:spLocks noEditPoints="1"/>
            </p:cNvSpPr>
            <p:nvPr/>
          </p:nvSpPr>
          <p:spPr bwMode="auto">
            <a:xfrm>
              <a:off x="4531" y="2935"/>
              <a:ext cx="433" cy="37"/>
            </a:xfrm>
            <a:custGeom>
              <a:avLst/>
              <a:gdLst>
                <a:gd name="T0" fmla="*/ 0 w 433"/>
                <a:gd name="T1" fmla="*/ 12 h 37"/>
                <a:gd name="T2" fmla="*/ 377 w 433"/>
                <a:gd name="T3" fmla="*/ 12 h 37"/>
                <a:gd name="T4" fmla="*/ 377 w 433"/>
                <a:gd name="T5" fmla="*/ 25 h 37"/>
                <a:gd name="T6" fmla="*/ 0 w 433"/>
                <a:gd name="T7" fmla="*/ 25 h 37"/>
                <a:gd name="T8" fmla="*/ 0 w 433"/>
                <a:gd name="T9" fmla="*/ 12 h 37"/>
                <a:gd name="T10" fmla="*/ 371 w 433"/>
                <a:gd name="T11" fmla="*/ 0 h 37"/>
                <a:gd name="T12" fmla="*/ 433 w 433"/>
                <a:gd name="T13" fmla="*/ 18 h 37"/>
                <a:gd name="T14" fmla="*/ 371 w 433"/>
                <a:gd name="T15" fmla="*/ 37 h 37"/>
                <a:gd name="T16" fmla="*/ 371 w 433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37">
                  <a:moveTo>
                    <a:pt x="0" y="12"/>
                  </a:moveTo>
                  <a:lnTo>
                    <a:pt x="377" y="12"/>
                  </a:lnTo>
                  <a:lnTo>
                    <a:pt x="377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371" y="0"/>
                  </a:moveTo>
                  <a:lnTo>
                    <a:pt x="433" y="18"/>
                  </a:lnTo>
                  <a:lnTo>
                    <a:pt x="371" y="3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50"/>
            <p:cNvSpPr>
              <a:spLocks noEditPoints="1"/>
            </p:cNvSpPr>
            <p:nvPr/>
          </p:nvSpPr>
          <p:spPr bwMode="auto">
            <a:xfrm>
              <a:off x="5839" y="2927"/>
              <a:ext cx="430" cy="37"/>
            </a:xfrm>
            <a:custGeom>
              <a:avLst/>
              <a:gdLst>
                <a:gd name="T0" fmla="*/ 0 w 430"/>
                <a:gd name="T1" fmla="*/ 12 h 37"/>
                <a:gd name="T2" fmla="*/ 374 w 430"/>
                <a:gd name="T3" fmla="*/ 12 h 37"/>
                <a:gd name="T4" fmla="*/ 374 w 430"/>
                <a:gd name="T5" fmla="*/ 25 h 37"/>
                <a:gd name="T6" fmla="*/ 0 w 430"/>
                <a:gd name="T7" fmla="*/ 25 h 37"/>
                <a:gd name="T8" fmla="*/ 0 w 430"/>
                <a:gd name="T9" fmla="*/ 12 h 37"/>
                <a:gd name="T10" fmla="*/ 368 w 430"/>
                <a:gd name="T11" fmla="*/ 0 h 37"/>
                <a:gd name="T12" fmla="*/ 430 w 430"/>
                <a:gd name="T13" fmla="*/ 18 h 37"/>
                <a:gd name="T14" fmla="*/ 368 w 430"/>
                <a:gd name="T15" fmla="*/ 37 h 37"/>
                <a:gd name="T16" fmla="*/ 368 w 430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7">
                  <a:moveTo>
                    <a:pt x="0" y="12"/>
                  </a:moveTo>
                  <a:lnTo>
                    <a:pt x="374" y="12"/>
                  </a:lnTo>
                  <a:lnTo>
                    <a:pt x="374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368" y="0"/>
                  </a:moveTo>
                  <a:lnTo>
                    <a:pt x="430" y="18"/>
                  </a:lnTo>
                  <a:lnTo>
                    <a:pt x="368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51"/>
            <p:cNvSpPr>
              <a:spLocks noEditPoints="1"/>
            </p:cNvSpPr>
            <p:nvPr/>
          </p:nvSpPr>
          <p:spPr bwMode="auto">
            <a:xfrm>
              <a:off x="5252" y="2483"/>
              <a:ext cx="37" cy="299"/>
            </a:xfrm>
            <a:custGeom>
              <a:avLst/>
              <a:gdLst>
                <a:gd name="T0" fmla="*/ 25 w 37"/>
                <a:gd name="T1" fmla="*/ 0 h 299"/>
                <a:gd name="T2" fmla="*/ 25 w 37"/>
                <a:gd name="T3" fmla="*/ 243 h 299"/>
                <a:gd name="T4" fmla="*/ 12 w 37"/>
                <a:gd name="T5" fmla="*/ 243 h 299"/>
                <a:gd name="T6" fmla="*/ 12 w 37"/>
                <a:gd name="T7" fmla="*/ 0 h 299"/>
                <a:gd name="T8" fmla="*/ 25 w 37"/>
                <a:gd name="T9" fmla="*/ 0 h 299"/>
                <a:gd name="T10" fmla="*/ 37 w 37"/>
                <a:gd name="T11" fmla="*/ 237 h 299"/>
                <a:gd name="T12" fmla="*/ 19 w 37"/>
                <a:gd name="T13" fmla="*/ 299 h 299"/>
                <a:gd name="T14" fmla="*/ 0 w 37"/>
                <a:gd name="T15" fmla="*/ 237 h 299"/>
                <a:gd name="T16" fmla="*/ 37 w 37"/>
                <a:gd name="T17" fmla="*/ 237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99">
                  <a:moveTo>
                    <a:pt x="25" y="0"/>
                  </a:moveTo>
                  <a:lnTo>
                    <a:pt x="25" y="243"/>
                  </a:lnTo>
                  <a:lnTo>
                    <a:pt x="12" y="243"/>
                  </a:lnTo>
                  <a:lnTo>
                    <a:pt x="12" y="0"/>
                  </a:lnTo>
                  <a:lnTo>
                    <a:pt x="25" y="0"/>
                  </a:lnTo>
                  <a:close/>
                  <a:moveTo>
                    <a:pt x="37" y="237"/>
                  </a:moveTo>
                  <a:lnTo>
                    <a:pt x="19" y="299"/>
                  </a:lnTo>
                  <a:lnTo>
                    <a:pt x="0" y="237"/>
                  </a:lnTo>
                  <a:lnTo>
                    <a:pt x="37" y="237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52"/>
            <p:cNvSpPr>
              <a:spLocks noEditPoints="1"/>
            </p:cNvSpPr>
            <p:nvPr/>
          </p:nvSpPr>
          <p:spPr bwMode="auto">
            <a:xfrm>
              <a:off x="5205" y="3393"/>
              <a:ext cx="37" cy="299"/>
            </a:xfrm>
            <a:custGeom>
              <a:avLst/>
              <a:gdLst>
                <a:gd name="T0" fmla="*/ 12 w 37"/>
                <a:gd name="T1" fmla="*/ 299 h 299"/>
                <a:gd name="T2" fmla="*/ 12 w 37"/>
                <a:gd name="T3" fmla="*/ 56 h 299"/>
                <a:gd name="T4" fmla="*/ 24 w 37"/>
                <a:gd name="T5" fmla="*/ 56 h 299"/>
                <a:gd name="T6" fmla="*/ 24 w 37"/>
                <a:gd name="T7" fmla="*/ 299 h 299"/>
                <a:gd name="T8" fmla="*/ 12 w 37"/>
                <a:gd name="T9" fmla="*/ 299 h 299"/>
                <a:gd name="T10" fmla="*/ 0 w 37"/>
                <a:gd name="T11" fmla="*/ 62 h 299"/>
                <a:gd name="T12" fmla="*/ 18 w 37"/>
                <a:gd name="T13" fmla="*/ 0 h 299"/>
                <a:gd name="T14" fmla="*/ 37 w 37"/>
                <a:gd name="T15" fmla="*/ 62 h 299"/>
                <a:gd name="T16" fmla="*/ 0 w 37"/>
                <a:gd name="T17" fmla="*/ 6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99">
                  <a:moveTo>
                    <a:pt x="12" y="299"/>
                  </a:moveTo>
                  <a:lnTo>
                    <a:pt x="12" y="56"/>
                  </a:lnTo>
                  <a:lnTo>
                    <a:pt x="24" y="56"/>
                  </a:lnTo>
                  <a:lnTo>
                    <a:pt x="24" y="299"/>
                  </a:lnTo>
                  <a:lnTo>
                    <a:pt x="12" y="299"/>
                  </a:lnTo>
                  <a:close/>
                  <a:moveTo>
                    <a:pt x="0" y="62"/>
                  </a:moveTo>
                  <a:lnTo>
                    <a:pt x="18" y="0"/>
                  </a:lnTo>
                  <a:lnTo>
                    <a:pt x="37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Rectangle 53"/>
            <p:cNvSpPr>
              <a:spLocks noChangeArrowheads="1"/>
            </p:cNvSpPr>
            <p:nvPr/>
          </p:nvSpPr>
          <p:spPr bwMode="auto">
            <a:xfrm>
              <a:off x="4098" y="3549"/>
              <a:ext cx="39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>
                  <a:solidFill>
                    <a:srgbClr val="17375E"/>
                  </a:solidFill>
                </a:rPr>
                <a:t>Proses </a:t>
              </a:r>
              <a:endParaRPr lang="en-US" sz="3600" dirty="0"/>
            </a:p>
          </p:txBody>
        </p:sp>
        <p:sp>
          <p:nvSpPr>
            <p:cNvPr id="52" name="Rectangle 54"/>
            <p:cNvSpPr>
              <a:spLocks noChangeArrowheads="1"/>
            </p:cNvSpPr>
            <p:nvPr/>
          </p:nvSpPr>
          <p:spPr bwMode="auto">
            <a:xfrm>
              <a:off x="4098" y="3655"/>
              <a:ext cx="680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 err="1">
                  <a:solidFill>
                    <a:srgbClr val="17375E"/>
                  </a:solidFill>
                </a:rPr>
                <a:t>Perancangan</a:t>
              </a:r>
              <a:endParaRPr lang="en-US" sz="3600" dirty="0"/>
            </a:p>
          </p:txBody>
        </p:sp>
        <p:sp>
          <p:nvSpPr>
            <p:cNvPr id="53" name="Rectangle 55"/>
            <p:cNvSpPr>
              <a:spLocks noChangeArrowheads="1"/>
            </p:cNvSpPr>
            <p:nvPr/>
          </p:nvSpPr>
          <p:spPr bwMode="auto">
            <a:xfrm>
              <a:off x="5176" y="2844"/>
              <a:ext cx="36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>
                  <a:solidFill>
                    <a:srgbClr val="17375E"/>
                  </a:solidFill>
                </a:rPr>
                <a:t>Proses</a:t>
              </a:r>
              <a:endParaRPr lang="en-US" sz="2400" dirty="0"/>
            </a:p>
          </p:txBody>
        </p:sp>
        <p:sp>
          <p:nvSpPr>
            <p:cNvPr id="54" name="Rectangle 56"/>
            <p:cNvSpPr>
              <a:spLocks noChangeArrowheads="1"/>
            </p:cNvSpPr>
            <p:nvPr/>
          </p:nvSpPr>
          <p:spPr bwMode="auto">
            <a:xfrm>
              <a:off x="5066" y="2972"/>
              <a:ext cx="47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 err="1">
                  <a:solidFill>
                    <a:srgbClr val="17375E"/>
                  </a:solidFill>
                </a:rPr>
                <a:t>Realisasi</a:t>
              </a:r>
              <a:endParaRPr lang="en-US" sz="2400" dirty="0"/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H="1">
            <a:off x="0" y="2667000"/>
            <a:ext cx="9906000" cy="0"/>
          </a:xfrm>
          <a:prstGeom prst="line">
            <a:avLst/>
          </a:prstGeom>
          <a:ln w="28575">
            <a:solidFill>
              <a:schemeClr val="accent3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1066800" y="757537"/>
            <a:ext cx="48765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/>
              <a:t>Contoh</a:t>
            </a:r>
            <a:r>
              <a:rPr lang="en-US" sz="2400" b="1" dirty="0"/>
              <a:t> : </a:t>
            </a:r>
            <a:r>
              <a:rPr lang="en-US" sz="2400" b="1" dirty="0" err="1"/>
              <a:t>Bisnis</a:t>
            </a:r>
            <a:r>
              <a:rPr lang="en-US" sz="2400" b="1" dirty="0"/>
              <a:t> </a:t>
            </a:r>
            <a:r>
              <a:rPr lang="en-US" sz="2400" b="1" dirty="0" err="1"/>
              <a:t>Proses</a:t>
            </a:r>
            <a:r>
              <a:rPr lang="en-US" sz="2400" b="1" dirty="0"/>
              <a:t> </a:t>
            </a:r>
            <a:r>
              <a:rPr lang="en-US" sz="2400" b="1" dirty="0" err="1"/>
              <a:t>di</a:t>
            </a:r>
            <a:r>
              <a:rPr lang="en-US" sz="2400" b="1" dirty="0"/>
              <a:t> </a:t>
            </a:r>
            <a:r>
              <a:rPr lang="en-US" sz="2400" b="1" dirty="0" err="1"/>
              <a:t>Manufaktur</a:t>
            </a:r>
            <a:endParaRPr lang="en-US" sz="24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17118" r="4450" b="21094"/>
          <a:stretch>
            <a:fillRect/>
          </a:stretch>
        </p:blipFill>
        <p:spPr bwMode="auto">
          <a:xfrm>
            <a:off x="150813" y="1600200"/>
            <a:ext cx="9507538" cy="40386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6" name="TextBox 5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02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9071" y="123603"/>
            <a:ext cx="9906000" cy="25136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-27384"/>
            <a:ext cx="9906000" cy="227942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9080" y="-18256"/>
            <a:ext cx="4652967" cy="11430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PROSES INTI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9300" y="630423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8" name="Picture 4" descr="C:\Users\sentral sistem\AppData\Roaming\PixelMetrics\CaptureWiz\Temp\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05396" y="3063879"/>
            <a:ext cx="928694" cy="930361"/>
          </a:xfrm>
          <a:prstGeom prst="rect">
            <a:avLst/>
          </a:prstGeom>
          <a:noFill/>
        </p:spPr>
      </p:pic>
      <p:pic>
        <p:nvPicPr>
          <p:cNvPr id="9" name="Picture 4" descr="C:\Users\sentral sistem\AppData\Roaming\PixelMetrics\CaptureWiz\Temp\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1910" y="2997611"/>
            <a:ext cx="928694" cy="930361"/>
          </a:xfrm>
          <a:prstGeom prst="rect">
            <a:avLst/>
          </a:prstGeom>
          <a:noFill/>
        </p:spPr>
      </p:pic>
      <p:grpSp>
        <p:nvGrpSpPr>
          <p:cNvPr id="5" name="Group 58"/>
          <p:cNvGrpSpPr/>
          <p:nvPr/>
        </p:nvGrpSpPr>
        <p:grpSpPr>
          <a:xfrm>
            <a:off x="6910897" y="2899970"/>
            <a:ext cx="1776276" cy="1100013"/>
            <a:chOff x="6910896" y="2899966"/>
            <a:chExt cx="1776276" cy="1100013"/>
          </a:xfrm>
        </p:grpSpPr>
        <p:sp>
          <p:nvSpPr>
            <p:cNvPr id="10" name="Pentagon 9"/>
            <p:cNvSpPr/>
            <p:nvPr/>
          </p:nvSpPr>
          <p:spPr>
            <a:xfrm>
              <a:off x="6910896" y="2899966"/>
              <a:ext cx="1776276" cy="1100013"/>
            </a:xfrm>
            <a:prstGeom prst="homePlat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01272" y="3168339"/>
              <a:ext cx="1146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PASCA DELIVERY</a:t>
              </a:r>
            </a:p>
          </p:txBody>
        </p:sp>
      </p:grpSp>
      <p:grpSp>
        <p:nvGrpSpPr>
          <p:cNvPr id="7" name="Group 57"/>
          <p:cNvGrpSpPr/>
          <p:nvPr/>
        </p:nvGrpSpPr>
        <p:grpSpPr>
          <a:xfrm>
            <a:off x="5385048" y="2899970"/>
            <a:ext cx="2160240" cy="1100013"/>
            <a:chOff x="5385048" y="2899966"/>
            <a:chExt cx="2160240" cy="1100013"/>
          </a:xfrm>
        </p:grpSpPr>
        <p:sp>
          <p:nvSpPr>
            <p:cNvPr id="11" name="Pentagon 10"/>
            <p:cNvSpPr/>
            <p:nvPr/>
          </p:nvSpPr>
          <p:spPr>
            <a:xfrm>
              <a:off x="5385048" y="2899966"/>
              <a:ext cx="2088232" cy="1100013"/>
            </a:xfrm>
            <a:prstGeom prst="homePlat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41654" y="3312269"/>
              <a:ext cx="17036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PENYERAHAN</a:t>
              </a:r>
            </a:p>
          </p:txBody>
        </p:sp>
      </p:grpSp>
      <p:grpSp>
        <p:nvGrpSpPr>
          <p:cNvPr id="28" name="Group 56"/>
          <p:cNvGrpSpPr/>
          <p:nvPr/>
        </p:nvGrpSpPr>
        <p:grpSpPr>
          <a:xfrm>
            <a:off x="3771615" y="2899970"/>
            <a:ext cx="2189498" cy="1100013"/>
            <a:chOff x="3771614" y="2899966"/>
            <a:chExt cx="2189498" cy="1100013"/>
          </a:xfrm>
        </p:grpSpPr>
        <p:sp>
          <p:nvSpPr>
            <p:cNvPr id="14" name="Pentagon 13"/>
            <p:cNvSpPr/>
            <p:nvPr/>
          </p:nvSpPr>
          <p:spPr>
            <a:xfrm>
              <a:off x="3771614" y="2899966"/>
              <a:ext cx="2189498" cy="1100013"/>
            </a:xfrm>
            <a:prstGeom prst="homePlat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50000">
                  <a:schemeClr val="accent6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12324" y="3187998"/>
              <a:ext cx="1146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EKSEKUSI BISNIS</a:t>
              </a:r>
            </a:p>
          </p:txBody>
        </p:sp>
      </p:grpSp>
      <p:grpSp>
        <p:nvGrpSpPr>
          <p:cNvPr id="30" name="Group 55"/>
          <p:cNvGrpSpPr/>
          <p:nvPr/>
        </p:nvGrpSpPr>
        <p:grpSpPr>
          <a:xfrm>
            <a:off x="2432721" y="2899970"/>
            <a:ext cx="1930536" cy="1100013"/>
            <a:chOff x="2432720" y="2899966"/>
            <a:chExt cx="1930536" cy="1100013"/>
          </a:xfrm>
        </p:grpSpPr>
        <p:sp>
          <p:nvSpPr>
            <p:cNvPr id="16" name="Pentagon 15"/>
            <p:cNvSpPr/>
            <p:nvPr/>
          </p:nvSpPr>
          <p:spPr>
            <a:xfrm>
              <a:off x="2432720" y="2899966"/>
              <a:ext cx="1930536" cy="1100013"/>
            </a:xfrm>
            <a:prstGeom prst="homePlat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75028" y="3312269"/>
              <a:ext cx="12858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PERSIAPAN</a:t>
              </a:r>
            </a:p>
          </p:txBody>
        </p:sp>
      </p:grpSp>
      <p:grpSp>
        <p:nvGrpSpPr>
          <p:cNvPr id="32" name="Group 54"/>
          <p:cNvGrpSpPr/>
          <p:nvPr/>
        </p:nvGrpSpPr>
        <p:grpSpPr>
          <a:xfrm>
            <a:off x="1136576" y="2899970"/>
            <a:ext cx="1872208" cy="1100013"/>
            <a:chOff x="1136576" y="2899966"/>
            <a:chExt cx="1872208" cy="1100013"/>
          </a:xfrm>
        </p:grpSpPr>
        <p:sp>
          <p:nvSpPr>
            <p:cNvPr id="18" name="Chevron 17"/>
            <p:cNvSpPr/>
            <p:nvPr/>
          </p:nvSpPr>
          <p:spPr>
            <a:xfrm>
              <a:off x="1136576" y="2899966"/>
              <a:ext cx="1800200" cy="1100013"/>
            </a:xfrm>
            <a:prstGeom prst="chevron">
              <a:avLst>
                <a:gd name="adj" fmla="val 41111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37148" y="3312269"/>
              <a:ext cx="15716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PEMASARAN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0473" y="4132470"/>
            <a:ext cx="101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CUSTOMER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25410" y="4124254"/>
            <a:ext cx="101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CUSTOMER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4569" y="4484871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975">
              <a:buFontTx/>
              <a:buChar char="-"/>
            </a:pPr>
            <a:r>
              <a:rPr lang="en-US" sz="1400" dirty="0" err="1"/>
              <a:t>Penjualan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Promosi</a:t>
            </a:r>
            <a:r>
              <a:rPr lang="en-US" sz="14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8705" y="4488353"/>
            <a:ext cx="18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/>
              <a:t>Design  </a:t>
            </a:r>
            <a:r>
              <a:rPr lang="en-US" sz="1400" dirty="0" err="1"/>
              <a:t>Produk</a:t>
            </a:r>
            <a:r>
              <a:rPr lang="en-US" sz="1400" dirty="0"/>
              <a:t> / 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Perencanaan</a:t>
            </a:r>
            <a:r>
              <a:rPr lang="en-US" sz="1400" dirty="0"/>
              <a:t> </a:t>
            </a:r>
            <a:r>
              <a:rPr lang="en-US" sz="1400" dirty="0" err="1"/>
              <a:t>Proyek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Perencanaan</a:t>
            </a:r>
            <a:r>
              <a:rPr lang="en-US" sz="1400" dirty="0"/>
              <a:t> </a:t>
            </a:r>
            <a:r>
              <a:rPr lang="en-US" sz="1400" dirty="0" err="1"/>
              <a:t>Produksi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Pembelian</a:t>
            </a:r>
            <a:endParaRPr lang="en-US" sz="1400" dirty="0"/>
          </a:p>
          <a:p>
            <a:pPr marL="180975" indent="-180975"/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16897" y="4417510"/>
            <a:ext cx="1800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 err="1"/>
              <a:t>Pelaksanaan</a:t>
            </a:r>
            <a:r>
              <a:rPr lang="en-US" sz="1400" dirty="0"/>
              <a:t> </a:t>
            </a:r>
            <a:r>
              <a:rPr lang="en-US" sz="1400" dirty="0" err="1"/>
              <a:t>Produksi</a:t>
            </a:r>
            <a:r>
              <a:rPr lang="en-US" sz="1400" dirty="0"/>
              <a:t>/ 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Pengelolaan</a:t>
            </a:r>
            <a:endParaRPr lang="en-US" sz="1400" dirty="0"/>
          </a:p>
          <a:p>
            <a:pPr marL="180975" indent="-180975"/>
            <a:r>
              <a:rPr lang="en-US" sz="1400" dirty="0"/>
              <a:t>	</a:t>
            </a:r>
            <a:r>
              <a:rPr lang="en-US" sz="1400" dirty="0" err="1"/>
              <a:t>Produk</a:t>
            </a:r>
            <a:r>
              <a:rPr lang="en-US" sz="1400" dirty="0"/>
              <a:t>/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5" indent="-180975"/>
            <a:r>
              <a:rPr lang="en-US" sz="1400" dirty="0"/>
              <a:t>	</a:t>
            </a:r>
            <a:r>
              <a:rPr lang="en-US" sz="1400" dirty="0" err="1"/>
              <a:t>Bermasalah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Penyimpanan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proses</a:t>
            </a:r>
            <a:r>
              <a:rPr lang="en-US" sz="1400" dirty="0"/>
              <a:t> yang </a:t>
            </a:r>
            <a:r>
              <a:rPr lang="en-US" sz="1400" dirty="0" err="1"/>
              <a:t>disubkan</a:t>
            </a:r>
            <a:endParaRPr lang="en-US" sz="1400" dirty="0"/>
          </a:p>
          <a:p>
            <a:pPr marL="180975" indent="-180975">
              <a:buFontTx/>
              <a:buChar char="-"/>
            </a:pP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5529064" y="4484294"/>
            <a:ext cx="157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 err="1"/>
              <a:t>Pengiriman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7166" y="4486032"/>
            <a:ext cx="2212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/>
              <a:t>Survey </a:t>
            </a:r>
            <a:r>
              <a:rPr lang="en-US" sz="1400" dirty="0" err="1"/>
              <a:t>Kepuasan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Penanganan</a:t>
            </a:r>
            <a:r>
              <a:rPr lang="en-US" sz="1400" dirty="0"/>
              <a:t> Claim</a:t>
            </a:r>
          </a:p>
          <a:p>
            <a:pPr marL="180975" indent="-180975">
              <a:buFontTx/>
              <a:buChar char="-"/>
            </a:pPr>
            <a:r>
              <a:rPr lang="en-US" sz="1400" dirty="0" err="1"/>
              <a:t>Penagihan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292950" y="1155166"/>
            <a:ext cx="644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 algn="just"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Menterjemahkan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Harapan</a:t>
            </a:r>
            <a:r>
              <a:rPr lang="en-US" dirty="0">
                <a:solidFill>
                  <a:schemeClr val="bg1"/>
                </a:solidFill>
              </a:rPr>
              <a:t> Customer, </a:t>
            </a:r>
            <a:r>
              <a:rPr lang="en-US" dirty="0" err="1">
                <a:solidFill>
                  <a:schemeClr val="bg1"/>
                </a:solidFill>
              </a:rPr>
              <a:t>Mulai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Penerimaan</a:t>
            </a:r>
            <a:r>
              <a:rPr lang="en-US" dirty="0">
                <a:solidFill>
                  <a:schemeClr val="bg1"/>
                </a:solidFill>
              </a:rPr>
              <a:t> Order, </a:t>
            </a:r>
            <a:r>
              <a:rPr lang="en-US" dirty="0" err="1">
                <a:solidFill>
                  <a:schemeClr val="bg1"/>
                </a:solidFill>
              </a:rPr>
              <a:t>Eksekusi</a:t>
            </a:r>
            <a:r>
              <a:rPr lang="en-US" dirty="0">
                <a:solidFill>
                  <a:schemeClr val="bg1"/>
                </a:solidFill>
              </a:rPr>
              <a:t> Order, </a:t>
            </a:r>
            <a:r>
              <a:rPr lang="en-US" dirty="0" err="1">
                <a:solidFill>
                  <a:schemeClr val="bg1"/>
                </a:solidFill>
              </a:rPr>
              <a:t>Penyerahan</a:t>
            </a:r>
            <a:r>
              <a:rPr lang="en-US" dirty="0">
                <a:solidFill>
                  <a:schemeClr val="bg1"/>
                </a:solidFill>
              </a:rPr>
              <a:t> order </a:t>
            </a:r>
            <a:r>
              <a:rPr lang="en-US" dirty="0" err="1">
                <a:solidFill>
                  <a:schemeClr val="bg1"/>
                </a:solidFill>
              </a:rPr>
              <a:t>hingga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Pasca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Penyerahan</a:t>
            </a:r>
            <a:r>
              <a:rPr lang="en-US" dirty="0">
                <a:solidFill>
                  <a:schemeClr val="bg1"/>
                </a:solidFill>
              </a:rPr>
              <a:t> Order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288704" y="4216003"/>
            <a:ext cx="0" cy="216024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016896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29064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7216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76077" y="44621"/>
            <a:ext cx="4978" cy="424871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  <a:effectLst>
            <a:outerShdw blurRad="254000" dist="177800" dir="4800000" sx="134000" sy="134000" rotWithShape="0">
              <a:srgbClr val="000000">
                <a:alpha val="9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97991" y="980728"/>
            <a:ext cx="65134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936779" y="2152005"/>
            <a:ext cx="7045345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857937" y="2566804"/>
            <a:ext cx="704534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0" y="731603"/>
            <a:ext cx="3260428" cy="1905311"/>
          </a:xfrm>
          <a:custGeom>
            <a:avLst/>
            <a:gdLst>
              <a:gd name="connsiteX0" fmla="*/ 0 w 2720752"/>
              <a:gd name="connsiteY0" fmla="*/ 0 h 1533073"/>
              <a:gd name="connsiteX1" fmla="*/ 2720752 w 2720752"/>
              <a:gd name="connsiteY1" fmla="*/ 0 h 1533073"/>
              <a:gd name="connsiteX2" fmla="*/ 2720752 w 2720752"/>
              <a:gd name="connsiteY2" fmla="*/ 1533073 h 1533073"/>
              <a:gd name="connsiteX3" fmla="*/ 0 w 2720752"/>
              <a:gd name="connsiteY3" fmla="*/ 1533073 h 1533073"/>
              <a:gd name="connsiteX4" fmla="*/ 0 w 2720752"/>
              <a:gd name="connsiteY4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752" h="1533073">
                <a:moveTo>
                  <a:pt x="0" y="0"/>
                </a:moveTo>
                <a:cubicBezTo>
                  <a:pt x="1148217" y="91924"/>
                  <a:pt x="1902735" y="120349"/>
                  <a:pt x="2720752" y="1533073"/>
                </a:cubicBezTo>
                <a:lnTo>
                  <a:pt x="0" y="153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2"/>
          <p:cNvSpPr/>
          <p:nvPr/>
        </p:nvSpPr>
        <p:spPr>
          <a:xfrm>
            <a:off x="76121" y="839779"/>
            <a:ext cx="3008476" cy="1730868"/>
          </a:xfrm>
          <a:custGeom>
            <a:avLst/>
            <a:gdLst>
              <a:gd name="connsiteX0" fmla="*/ 0 w 2720752"/>
              <a:gd name="connsiteY0" fmla="*/ 0 h 1533073"/>
              <a:gd name="connsiteX1" fmla="*/ 2720752 w 2720752"/>
              <a:gd name="connsiteY1" fmla="*/ 0 h 1533073"/>
              <a:gd name="connsiteX2" fmla="*/ 2720752 w 2720752"/>
              <a:gd name="connsiteY2" fmla="*/ 1533073 h 1533073"/>
              <a:gd name="connsiteX3" fmla="*/ 0 w 2720752"/>
              <a:gd name="connsiteY3" fmla="*/ 1533073 h 1533073"/>
              <a:gd name="connsiteX4" fmla="*/ 0 w 2720752"/>
              <a:gd name="connsiteY4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752" h="1533073">
                <a:moveTo>
                  <a:pt x="0" y="0"/>
                </a:moveTo>
                <a:cubicBezTo>
                  <a:pt x="1148217" y="91924"/>
                  <a:pt x="1902735" y="120349"/>
                  <a:pt x="2720752" y="1533073"/>
                </a:cubicBezTo>
                <a:lnTo>
                  <a:pt x="0" y="153307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773808" y="1335639"/>
            <a:ext cx="861794" cy="83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89389" y="1227505"/>
            <a:ext cx="71727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39" name="Pentagon 98"/>
          <p:cNvSpPr/>
          <p:nvPr/>
        </p:nvSpPr>
        <p:spPr>
          <a:xfrm>
            <a:off x="-5443" y="2093492"/>
            <a:ext cx="2630645" cy="458797"/>
          </a:xfrm>
          <a:custGeom>
            <a:avLst/>
            <a:gdLst>
              <a:gd name="connsiteX0" fmla="*/ 0 w 2562308"/>
              <a:gd name="connsiteY0" fmla="*/ 0 h 458797"/>
              <a:gd name="connsiteX1" fmla="*/ 2332910 w 2562308"/>
              <a:gd name="connsiteY1" fmla="*/ 0 h 458797"/>
              <a:gd name="connsiteX2" fmla="*/ 2562308 w 2562308"/>
              <a:gd name="connsiteY2" fmla="*/ 229399 h 458797"/>
              <a:gd name="connsiteX3" fmla="*/ 23329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  <a:gd name="connsiteX0" fmla="*/ 0 w 2562308"/>
              <a:gd name="connsiteY0" fmla="*/ 0 h 458797"/>
              <a:gd name="connsiteX1" fmla="*/ 2332910 w 2562308"/>
              <a:gd name="connsiteY1" fmla="*/ 0 h 458797"/>
              <a:gd name="connsiteX2" fmla="*/ 2562308 w 2562308"/>
              <a:gd name="connsiteY2" fmla="*/ 229399 h 458797"/>
              <a:gd name="connsiteX3" fmla="*/ 22948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  <a:gd name="connsiteX0" fmla="*/ 0 w 2562308"/>
              <a:gd name="connsiteY0" fmla="*/ 0 h 458797"/>
              <a:gd name="connsiteX1" fmla="*/ 2294810 w 2562308"/>
              <a:gd name="connsiteY1" fmla="*/ 0 h 458797"/>
              <a:gd name="connsiteX2" fmla="*/ 2562308 w 2562308"/>
              <a:gd name="connsiteY2" fmla="*/ 229399 h 458797"/>
              <a:gd name="connsiteX3" fmla="*/ 22948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308" h="458797">
                <a:moveTo>
                  <a:pt x="0" y="0"/>
                </a:moveTo>
                <a:lnTo>
                  <a:pt x="2294810" y="0"/>
                </a:lnTo>
                <a:lnTo>
                  <a:pt x="2562308" y="229399"/>
                </a:lnTo>
                <a:lnTo>
                  <a:pt x="2294810" y="458797"/>
                </a:lnTo>
                <a:lnTo>
                  <a:pt x="0" y="4587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blurRad="25400" dist="38100" dir="5100000" sx="97000" sy="97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IDENTIFIKASI PROSES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0214" y="57339"/>
            <a:ext cx="9881231" cy="1744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1000" y="533400"/>
            <a:ext cx="8686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OBJECTIVES PROSES – RESIKO PROSES </a:t>
            </a:r>
          </a:p>
          <a:p>
            <a:pPr marL="287338" indent="-287338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/>
              <a:t>Objectives :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Keberhasilan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(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, 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, 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Perusahaan) </a:t>
            </a:r>
          </a:p>
          <a:p>
            <a:pPr marL="287338" indent="-287338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err="1"/>
              <a:t>Resiko</a:t>
            </a:r>
            <a:r>
              <a:rPr lang="en-US" dirty="0"/>
              <a:t> : </a:t>
            </a:r>
            <a:r>
              <a:rPr lang="en-US" dirty="0" err="1"/>
              <a:t>Peristiwa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mengakibatkan</a:t>
            </a:r>
            <a:r>
              <a:rPr lang="en-US" dirty="0"/>
              <a:t> objectives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553200" y="2362202"/>
            <a:ext cx="3352800" cy="32932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None/>
            </a:pPr>
            <a:r>
              <a:rPr lang="en-US" sz="1600" u="sng" dirty="0"/>
              <a:t>Objectives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Perusahaan </a:t>
            </a:r>
            <a:r>
              <a:rPr lang="en-US" sz="1600" dirty="0"/>
              <a:t>: Target </a:t>
            </a:r>
            <a:r>
              <a:rPr lang="en-US" sz="1600" dirty="0" err="1"/>
              <a:t>penjualan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, </a:t>
            </a:r>
            <a:r>
              <a:rPr lang="en-US" sz="1600" dirty="0" err="1"/>
              <a:t>mendapatkan</a:t>
            </a:r>
            <a:r>
              <a:rPr lang="en-US" sz="1600" dirty="0"/>
              <a:t> order yang </a:t>
            </a:r>
            <a:r>
              <a:rPr lang="en-US" sz="1600" dirty="0" err="1"/>
              <a:t>layak</a:t>
            </a:r>
            <a:r>
              <a:rPr lang="en-US" sz="1600" dirty="0"/>
              <a:t>, Customer yang </a:t>
            </a:r>
            <a:r>
              <a:rPr lang="en-US" sz="1600" dirty="0" err="1"/>
              <a:t>kredibel</a:t>
            </a:r>
            <a:r>
              <a:rPr lang="en-US" sz="1600" dirty="0"/>
              <a:t> (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proses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berikutnya</a:t>
            </a:r>
            <a:r>
              <a:rPr lang="en-US" sz="1600" b="1" dirty="0">
                <a:solidFill>
                  <a:srgbClr val="0033CC"/>
                </a:solidFill>
              </a:rPr>
              <a:t>  </a:t>
            </a:r>
            <a:r>
              <a:rPr lang="en-US" sz="1600" dirty="0"/>
              <a:t>(</a:t>
            </a:r>
            <a:r>
              <a:rPr lang="en-US" sz="1600" dirty="0" err="1"/>
              <a:t>perencanaan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 material ):  </a:t>
            </a:r>
            <a:r>
              <a:rPr lang="en-US" sz="1600" dirty="0" err="1"/>
              <a:t>Informasi</a:t>
            </a:r>
            <a:r>
              <a:rPr lang="en-US" sz="1600" dirty="0"/>
              <a:t> order yang </a:t>
            </a:r>
            <a:r>
              <a:rPr lang="en-US" sz="1600" dirty="0" err="1"/>
              <a:t>jelas</a:t>
            </a:r>
            <a:r>
              <a:rPr lang="en-US" sz="1600" dirty="0"/>
              <a:t>, </a:t>
            </a:r>
            <a:r>
              <a:rPr lang="en-US" sz="1600" dirty="0" err="1"/>
              <a:t>kecukupan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mengolah</a:t>
            </a:r>
            <a:r>
              <a:rPr lang="en-US" sz="1600" dirty="0"/>
              <a:t> order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Pelanggan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dirty="0"/>
              <a:t>: Perusahaan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asal</a:t>
            </a:r>
            <a:r>
              <a:rPr lang="en-US" sz="1600" dirty="0"/>
              <a:t> </a:t>
            </a:r>
            <a:r>
              <a:rPr lang="en-US" sz="1600" dirty="0" err="1"/>
              <a:t>janji</a:t>
            </a:r>
            <a:r>
              <a:rPr lang="en-US" sz="1600" dirty="0"/>
              <a:t>, PHP </a:t>
            </a:r>
            <a:r>
              <a:rPr lang="en-US" sz="1600" dirty="0">
                <a:sym typeface="Wingdings" pitchFamily="2" charset="2"/>
              </a:rPr>
              <a:t></a:t>
            </a:r>
            <a:r>
              <a:rPr lang="en-US" sz="1600" dirty="0"/>
              <a:t> 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519054" y="2514600"/>
            <a:ext cx="1648819" cy="526068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rgbClr val="000099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Penjualan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6" name="Line 8"/>
          <p:cNvSpPr>
            <a:spLocks noChangeShapeType="1"/>
          </p:cNvSpPr>
          <p:nvPr/>
        </p:nvSpPr>
        <p:spPr bwMode="auto">
          <a:xfrm flipV="1">
            <a:off x="959484" y="2971800"/>
            <a:ext cx="1555117" cy="657746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9"/>
          <p:cNvSpPr>
            <a:spLocks noChangeShapeType="1"/>
          </p:cNvSpPr>
          <p:nvPr/>
        </p:nvSpPr>
        <p:spPr bwMode="auto">
          <a:xfrm flipH="1" flipV="1">
            <a:off x="4191000" y="2971801"/>
            <a:ext cx="1826492" cy="719599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11"/>
          <p:cNvSpPr>
            <a:spLocks noChangeArrowheads="1"/>
          </p:cNvSpPr>
          <p:nvPr/>
        </p:nvSpPr>
        <p:spPr bwMode="auto">
          <a:xfrm>
            <a:off x="173500" y="3352800"/>
            <a:ext cx="1447445" cy="798978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0"/>
              </a:spcBef>
            </a:pPr>
            <a:r>
              <a:rPr lang="en-US" sz="1400" dirty="0"/>
              <a:t>Aktifitas1</a:t>
            </a:r>
          </a:p>
          <a:p>
            <a:pPr algn="ctr">
              <a:spcBef>
                <a:spcPts val="0"/>
              </a:spcBef>
            </a:pPr>
            <a:r>
              <a:rPr lang="en-US" sz="1400" dirty="0" err="1"/>
              <a:t>Permintaan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sz="1400" dirty="0" err="1"/>
              <a:t>Pelanggan</a:t>
            </a:r>
            <a:endParaRPr lang="id-ID" sz="1400" dirty="0"/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5613944" y="3663044"/>
            <a:ext cx="939257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4</a:t>
            </a:r>
            <a:endParaRPr lang="id-ID" sz="1400" dirty="0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3276600" y="3457340"/>
            <a:ext cx="1981200" cy="71480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3</a:t>
            </a:r>
          </a:p>
          <a:p>
            <a:pPr algn="ctr">
              <a:spcBef>
                <a:spcPct val="50000"/>
              </a:spcBef>
            </a:pPr>
            <a:r>
              <a:rPr lang="en-US" sz="1400" dirty="0" err="1"/>
              <a:t>Perhitungan</a:t>
            </a:r>
            <a:r>
              <a:rPr lang="en-US" sz="1400" dirty="0"/>
              <a:t> </a:t>
            </a:r>
            <a:r>
              <a:rPr lang="en-US" sz="1400" dirty="0" err="1"/>
              <a:t>estimasi</a:t>
            </a:r>
            <a:endParaRPr lang="id-ID" sz="1400" dirty="0"/>
          </a:p>
        </p:txBody>
      </p:sp>
      <p:sp>
        <p:nvSpPr>
          <p:cNvPr id="41" name="Rectangle 17"/>
          <p:cNvSpPr>
            <a:spLocks noChangeArrowheads="1"/>
          </p:cNvSpPr>
          <p:nvPr/>
        </p:nvSpPr>
        <p:spPr bwMode="auto">
          <a:xfrm>
            <a:off x="2002300" y="3622316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2</a:t>
            </a:r>
            <a:endParaRPr lang="id-ID" sz="1400" dirty="0"/>
          </a:p>
        </p:txBody>
      </p:sp>
      <p:cxnSp>
        <p:nvCxnSpPr>
          <p:cNvPr id="43" name="AutoShape 21"/>
          <p:cNvCxnSpPr>
            <a:cxnSpLocks noChangeShapeType="1"/>
          </p:cNvCxnSpPr>
          <p:nvPr/>
        </p:nvCxnSpPr>
        <p:spPr bwMode="auto">
          <a:xfrm>
            <a:off x="1621299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4" name="AutoShape 21"/>
          <p:cNvCxnSpPr>
            <a:cxnSpLocks noChangeShapeType="1"/>
          </p:cNvCxnSpPr>
          <p:nvPr/>
        </p:nvCxnSpPr>
        <p:spPr bwMode="auto">
          <a:xfrm>
            <a:off x="2916699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5" name="AutoShape 21"/>
          <p:cNvCxnSpPr>
            <a:cxnSpLocks noChangeShapeType="1"/>
          </p:cNvCxnSpPr>
          <p:nvPr/>
        </p:nvCxnSpPr>
        <p:spPr bwMode="auto">
          <a:xfrm>
            <a:off x="5278899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9" name="TextBox 48"/>
          <p:cNvSpPr txBox="1"/>
          <p:nvPr/>
        </p:nvSpPr>
        <p:spPr>
          <a:xfrm>
            <a:off x="3136901" y="4733092"/>
            <a:ext cx="2393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Risk Event : </a:t>
            </a:r>
            <a:r>
              <a:rPr lang="en-US" sz="1600" dirty="0" err="1"/>
              <a:t>Salah</a:t>
            </a:r>
            <a:r>
              <a:rPr lang="en-US" sz="1600" dirty="0"/>
              <a:t> </a:t>
            </a:r>
            <a:r>
              <a:rPr lang="en-US" sz="1600" dirty="0" err="1"/>
              <a:t>Estimasi</a:t>
            </a:r>
            <a:r>
              <a:rPr lang="en-US" sz="1600" dirty="0"/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200401" y="5605046"/>
            <a:ext cx="2018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Dampak</a:t>
            </a:r>
            <a:r>
              <a:rPr lang="en-US" sz="1600" dirty="0"/>
              <a:t> : Project </a:t>
            </a:r>
            <a:r>
              <a:rPr lang="en-US" sz="1600" dirty="0" err="1"/>
              <a:t>Rugi</a:t>
            </a:r>
            <a:endParaRPr lang="en-US" sz="1600" dirty="0"/>
          </a:p>
        </p:txBody>
      </p:sp>
      <p:cxnSp>
        <p:nvCxnSpPr>
          <p:cNvPr id="54" name="Straight Arrow Connector 53"/>
          <p:cNvCxnSpPr/>
          <p:nvPr/>
        </p:nvCxnSpPr>
        <p:spPr>
          <a:xfrm rot="5400000">
            <a:off x="3952971" y="4452617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3953765" y="5308881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8088" y="4648202"/>
            <a:ext cx="281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Risk Event : </a:t>
            </a:r>
          </a:p>
          <a:p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Pelanggan</a:t>
            </a:r>
            <a:r>
              <a:rPr lang="en-US" sz="1600" dirty="0"/>
              <a:t> yang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908259" y="4467513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905765" y="5704777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81001" y="5909847"/>
            <a:ext cx="2755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Dampak</a:t>
            </a:r>
            <a:r>
              <a:rPr lang="en-US" sz="1600" dirty="0"/>
              <a:t> : </a:t>
            </a:r>
            <a:r>
              <a:rPr lang="en-US" sz="1600" dirty="0" err="1"/>
              <a:t>Pembayaran</a:t>
            </a:r>
            <a:r>
              <a:rPr lang="en-US" sz="1600" dirty="0"/>
              <a:t> </a:t>
            </a:r>
            <a:r>
              <a:rPr lang="en-US" sz="1600" dirty="0" err="1"/>
              <a:t>terlambat</a:t>
            </a:r>
            <a:r>
              <a:rPr lang="en-US" sz="1600" dirty="0"/>
              <a:t>,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dibayar</a:t>
            </a:r>
            <a:endParaRPr lang="en-US" sz="1600" dirty="0"/>
          </a:p>
        </p:txBody>
      </p:sp>
      <p:sp>
        <p:nvSpPr>
          <p:cNvPr id="68" name="Right Arrow 67"/>
          <p:cNvSpPr/>
          <p:nvPr/>
        </p:nvSpPr>
        <p:spPr>
          <a:xfrm>
            <a:off x="1981201" y="2590800"/>
            <a:ext cx="457200" cy="3048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4267201" y="2590800"/>
            <a:ext cx="457200" cy="3048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90601" y="259080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800600" y="2590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1167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704743"/>
            <a:ext cx="7413625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7543801" y="4495802"/>
            <a:ext cx="18288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rgbClr val="FF0000"/>
                </a:solidFill>
              </a:rPr>
              <a:t>bjectives</a:t>
            </a:r>
            <a:endParaRPr lang="en-US" b="1" dirty="0"/>
          </a:p>
          <a:p>
            <a:r>
              <a:rPr lang="en-US" sz="1600" dirty="0" err="1"/>
              <a:t>Ukuran</a:t>
            </a:r>
            <a:r>
              <a:rPr lang="en-US" sz="1600" dirty="0"/>
              <a:t> </a:t>
            </a:r>
            <a:r>
              <a:rPr lang="en-US" sz="1600" dirty="0" err="1"/>
              <a:t>efektifitas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(</a:t>
            </a:r>
            <a:r>
              <a:rPr lang="en-US" sz="1600" dirty="0" err="1"/>
              <a:t>harapan</a:t>
            </a:r>
            <a:r>
              <a:rPr lang="en-US" sz="1600" dirty="0"/>
              <a:t> next </a:t>
            </a:r>
            <a:r>
              <a:rPr lang="en-US" sz="1600" dirty="0" err="1"/>
              <a:t>proses</a:t>
            </a:r>
            <a:r>
              <a:rPr lang="en-US" sz="1600" dirty="0"/>
              <a:t>, Customer, </a:t>
            </a:r>
            <a:r>
              <a:rPr lang="en-US" sz="1600" dirty="0" err="1"/>
              <a:t>perusahaan</a:t>
            </a:r>
            <a:r>
              <a:rPr lang="en-US" sz="1600" dirty="0"/>
              <a:t>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29000" y="4971873"/>
            <a:ext cx="259080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FF0000"/>
                </a:solidFill>
              </a:rPr>
              <a:t>esiko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dan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Peluang</a:t>
            </a:r>
            <a:r>
              <a:rPr lang="en-US" sz="1600" b="1" dirty="0">
                <a:solidFill>
                  <a:srgbClr val="FF0000"/>
                </a:solidFill>
              </a:rPr>
              <a:t>  </a:t>
            </a:r>
            <a:r>
              <a:rPr lang="en-US" sz="1600" dirty="0"/>
              <a:t> </a:t>
            </a:r>
          </a:p>
          <a:p>
            <a:r>
              <a:rPr lang="en-US" sz="1600" dirty="0"/>
              <a:t>Yang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menghambat</a:t>
            </a:r>
            <a:r>
              <a:rPr lang="en-US" sz="1600" dirty="0"/>
              <a:t> </a:t>
            </a:r>
            <a:r>
              <a:rPr lang="en-US" sz="1600" dirty="0" err="1"/>
              <a:t>pencapaian</a:t>
            </a:r>
            <a:r>
              <a:rPr lang="en-US" sz="1600" dirty="0"/>
              <a:t> objectives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81200" y="1371602"/>
            <a:ext cx="327660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R</a:t>
            </a:r>
            <a:r>
              <a:rPr lang="en-US" b="1" dirty="0">
                <a:solidFill>
                  <a:srgbClr val="FF0000"/>
                </a:solidFill>
              </a:rPr>
              <a:t>eference </a:t>
            </a:r>
            <a:endParaRPr lang="en-US" b="1" dirty="0"/>
          </a:p>
          <a:p>
            <a:r>
              <a:rPr lang="en-US" sz="1600" dirty="0" err="1"/>
              <a:t>Adopsi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, </a:t>
            </a:r>
            <a:r>
              <a:rPr lang="en-US" sz="1600" dirty="0" err="1"/>
              <a:t>lingkungan</a:t>
            </a:r>
            <a:r>
              <a:rPr lang="en-US" sz="1600" dirty="0"/>
              <a:t>, K3, </a:t>
            </a:r>
            <a:r>
              <a:rPr lang="en-US" sz="1600" dirty="0" err="1"/>
              <a:t>kebijakan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505200"/>
            <a:ext cx="1609136" cy="83820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0" y="1143000"/>
            <a:ext cx="9906000" cy="51816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3276600" y="2590800"/>
            <a:ext cx="685800" cy="8382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0" y="1143000"/>
            <a:ext cx="9601200" cy="533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86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8802" y="152402"/>
            <a:ext cx="4130675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" name="TextBox 74"/>
          <p:cNvSpPr txBox="1"/>
          <p:nvPr/>
        </p:nvSpPr>
        <p:spPr>
          <a:xfrm>
            <a:off x="1" y="381000"/>
            <a:ext cx="5410200" cy="9694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66707" algn="l"/>
              </a:tabLst>
            </a:pPr>
            <a:r>
              <a:rPr lang="en-US" sz="2000" b="1" u="sng" dirty="0" err="1"/>
              <a:t>Ruang</a:t>
            </a:r>
            <a:r>
              <a:rPr lang="en-US" sz="2000" b="1" u="sng" dirty="0"/>
              <a:t> </a:t>
            </a:r>
            <a:r>
              <a:rPr lang="en-US" sz="2000" b="1" u="sng" dirty="0" err="1"/>
              <a:t>Lingkup</a:t>
            </a:r>
            <a:r>
              <a:rPr lang="en-US" sz="2000" b="1" u="sng" dirty="0"/>
              <a:t> </a:t>
            </a:r>
            <a:r>
              <a:rPr lang="en-US" sz="2000" b="1" u="sng" dirty="0" err="1"/>
              <a:t>dan</a:t>
            </a:r>
            <a:r>
              <a:rPr lang="en-US" sz="2000" b="1" u="sng" dirty="0"/>
              <a:t> </a:t>
            </a:r>
            <a:r>
              <a:rPr lang="en-US" sz="2000" b="1" u="sng" dirty="0" err="1"/>
              <a:t>Resiko</a:t>
            </a:r>
            <a:r>
              <a:rPr lang="en-US" sz="2000" b="1" u="sng" dirty="0"/>
              <a:t> </a:t>
            </a:r>
            <a:r>
              <a:rPr lang="en-US" sz="2000" b="1" u="sng" dirty="0" err="1"/>
              <a:t>Proses</a:t>
            </a:r>
            <a:r>
              <a:rPr lang="en-US" sz="2000" b="1" u="sng" dirty="0"/>
              <a:t>  </a:t>
            </a:r>
          </a:p>
          <a:p>
            <a:pPr algn="ctr">
              <a:spcBef>
                <a:spcPts val="600"/>
              </a:spcBef>
              <a:tabLst>
                <a:tab pos="266707" algn="l"/>
              </a:tabLst>
            </a:pPr>
            <a:r>
              <a:rPr lang="en-US" sz="1600" dirty="0"/>
              <a:t>SIPOCORR (</a:t>
            </a:r>
            <a:r>
              <a:rPr lang="en-US" sz="1600" i="1" dirty="0"/>
              <a:t>Supplier –Input- Process- Output- Customer- Objectives –Risk- Reference)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54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Image result for Pelangg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3505200"/>
            <a:ext cx="1794654" cy="1194262"/>
          </a:xfrm>
          <a:prstGeom prst="rect">
            <a:avLst/>
          </a:prstGeom>
          <a:noFill/>
        </p:spPr>
      </p:pic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>
          <a:xfrm>
            <a:off x="7316383" y="6433993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04801" y="591743"/>
            <a:ext cx="9372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/>
            <a:r>
              <a:rPr lang="en-US" dirty="0"/>
              <a:t>SUPPLIER-INPUT-PROSES-OUTPUT-CUSTOMER  </a:t>
            </a:r>
          </a:p>
          <a:p>
            <a:pPr marL="404813" lvl="1" indent="-287338">
              <a:buFont typeface="Arial" pitchFamily="34" charset="0"/>
              <a:buChar char="•"/>
            </a:pPr>
            <a:r>
              <a:rPr lang="en-US" sz="1600" b="1" dirty="0">
                <a:solidFill>
                  <a:srgbClr val="0033CC"/>
                </a:solidFill>
              </a:rPr>
              <a:t>SUPPLIER :</a:t>
            </a:r>
            <a:r>
              <a:rPr lang="en-US" sz="1600" dirty="0"/>
              <a:t> </a:t>
            </a:r>
            <a:r>
              <a:rPr lang="en-US" sz="1600" b="1" dirty="0" err="1"/>
              <a:t>Proses</a:t>
            </a:r>
            <a:r>
              <a:rPr lang="en-US" sz="1600" b="1" dirty="0"/>
              <a:t> </a:t>
            </a:r>
            <a:r>
              <a:rPr lang="en-US" sz="1600" b="1" dirty="0" err="1"/>
              <a:t>sebelumnya</a:t>
            </a:r>
            <a:r>
              <a:rPr lang="en-US" sz="1600" b="1" dirty="0"/>
              <a:t> </a:t>
            </a:r>
            <a:r>
              <a:rPr lang="en-US" sz="1600" dirty="0"/>
              <a:t>yang </a:t>
            </a:r>
            <a:r>
              <a:rPr lang="en-US" sz="1600" dirty="0" err="1"/>
              <a:t>memberikan</a:t>
            </a:r>
            <a:r>
              <a:rPr lang="en-US" sz="1600" dirty="0"/>
              <a:t> input </a:t>
            </a:r>
          </a:p>
          <a:p>
            <a:pPr marL="404813" lvl="1" indent="-287338">
              <a:buFont typeface="Arial" pitchFamily="34" charset="0"/>
              <a:buChar char="•"/>
            </a:pPr>
            <a:r>
              <a:rPr lang="en-US" sz="1600" b="1" dirty="0">
                <a:solidFill>
                  <a:srgbClr val="0033CC"/>
                </a:solidFill>
              </a:rPr>
              <a:t>INPUT :</a:t>
            </a:r>
            <a:r>
              <a:rPr lang="en-US" sz="1600" dirty="0"/>
              <a:t> </a:t>
            </a:r>
            <a:r>
              <a:rPr lang="en-US" sz="1600" b="1" dirty="0" err="1"/>
              <a:t>Masukan</a:t>
            </a:r>
            <a:r>
              <a:rPr lang="en-US" sz="1600" b="1" dirty="0"/>
              <a:t> yang </a:t>
            </a:r>
            <a:r>
              <a:rPr lang="en-US" sz="1600" b="1" dirty="0" err="1"/>
              <a:t>dibutuhkan</a:t>
            </a:r>
            <a:r>
              <a:rPr lang="en-US" sz="1600" b="1" dirty="0"/>
              <a:t>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memulai</a:t>
            </a:r>
            <a:r>
              <a:rPr lang="en-US" sz="1600" b="1" dirty="0"/>
              <a:t> </a:t>
            </a:r>
            <a:r>
              <a:rPr lang="en-US" sz="1600" b="1" dirty="0" err="1"/>
              <a:t>proses</a:t>
            </a:r>
            <a:r>
              <a:rPr lang="en-US" sz="1600" dirty="0"/>
              <a:t>, input yang </a:t>
            </a:r>
            <a:r>
              <a:rPr lang="en-US" sz="1600" dirty="0" err="1"/>
              <a:t>dibutuhkan</a:t>
            </a:r>
            <a:r>
              <a:rPr lang="en-US" sz="1600" dirty="0"/>
              <a:t> </a:t>
            </a:r>
            <a:r>
              <a:rPr lang="en-US" sz="1600" dirty="0" err="1"/>
              <a:t>supaya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berjalan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</a:p>
          <a:p>
            <a:pPr marL="404813" lvl="1" indent="-287338">
              <a:buFont typeface="Arial" pitchFamily="34" charset="0"/>
              <a:buChar char="•"/>
            </a:pPr>
            <a:r>
              <a:rPr lang="en-US" sz="1600" b="1" dirty="0">
                <a:solidFill>
                  <a:srgbClr val="0033CC"/>
                </a:solidFill>
              </a:rPr>
              <a:t>OUTPUT :</a:t>
            </a:r>
            <a:r>
              <a:rPr lang="en-US" sz="1600" dirty="0"/>
              <a:t> </a:t>
            </a:r>
            <a:r>
              <a:rPr lang="en-US" sz="1600" b="1" dirty="0" err="1"/>
              <a:t>Keluaran</a:t>
            </a:r>
            <a:r>
              <a:rPr lang="en-US" sz="1600" b="1" dirty="0"/>
              <a:t> </a:t>
            </a:r>
            <a:r>
              <a:rPr lang="en-US" sz="1600" b="1" dirty="0" err="1"/>
              <a:t>proses</a:t>
            </a:r>
            <a:r>
              <a:rPr lang="en-US" sz="1600" b="1" dirty="0"/>
              <a:t> yang </a:t>
            </a:r>
            <a:r>
              <a:rPr lang="en-US" sz="1600" b="1" dirty="0" err="1"/>
              <a:t>diharapkan</a:t>
            </a:r>
            <a:r>
              <a:rPr lang="en-US" sz="1600" b="1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berikutnya</a:t>
            </a:r>
            <a:r>
              <a:rPr lang="en-US" sz="1600" dirty="0"/>
              <a:t> (Customer) </a:t>
            </a:r>
            <a:r>
              <a:rPr lang="en-US" sz="1600" dirty="0" err="1"/>
              <a:t>supaya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berikutnya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berjalan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</a:p>
          <a:p>
            <a:pPr marL="404813" lvl="1" indent="-287338">
              <a:buFont typeface="Arial" pitchFamily="34" charset="0"/>
              <a:buChar char="•"/>
            </a:pPr>
            <a:r>
              <a:rPr lang="en-US" sz="1600" b="1" dirty="0">
                <a:solidFill>
                  <a:srgbClr val="0033CC"/>
                </a:solidFill>
              </a:rPr>
              <a:t>CUSTOMER :</a:t>
            </a:r>
            <a:r>
              <a:rPr lang="en-US" sz="1600" dirty="0"/>
              <a:t> </a:t>
            </a:r>
            <a:r>
              <a:rPr lang="en-US" sz="1600" b="1" dirty="0" err="1"/>
              <a:t>Proses</a:t>
            </a:r>
            <a:r>
              <a:rPr lang="en-US" sz="1600" b="1" dirty="0"/>
              <a:t> </a:t>
            </a:r>
            <a:r>
              <a:rPr lang="en-US" sz="1600" b="1" dirty="0" err="1"/>
              <a:t>berikutnya</a:t>
            </a:r>
            <a:r>
              <a:rPr lang="en-US" sz="1600" b="1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rangkaian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2662535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PROSES </a:t>
            </a:r>
          </a:p>
        </p:txBody>
      </p:sp>
      <p:sp>
        <p:nvSpPr>
          <p:cNvPr id="10" name="Rectangle 3">
            <a:hlinkClick r:id="rId4" action="ppaction://hlinksldjump">
              <a:snd r:embed="rId5" name="WHOOSH.WAV"/>
            </a:hlinkClick>
          </p:cNvPr>
          <p:cNvSpPr>
            <a:spLocks noChangeArrowheads="1"/>
          </p:cNvSpPr>
          <p:nvPr/>
        </p:nvSpPr>
        <p:spPr bwMode="auto">
          <a:xfrm>
            <a:off x="3733801" y="3429001"/>
            <a:ext cx="2097116" cy="2646878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17475"/>
            <a:r>
              <a:rPr lang="en-US" sz="1600" b="1" u="sng" dirty="0">
                <a:solidFill>
                  <a:schemeClr val="tx1"/>
                </a:solidFill>
              </a:rPr>
              <a:t>PROSES PENJUALAN </a:t>
            </a:r>
          </a:p>
          <a:p>
            <a:pPr marL="117475"/>
            <a:endParaRPr lang="en-US" sz="1600" dirty="0">
              <a:solidFill>
                <a:schemeClr val="tx1"/>
              </a:solidFill>
            </a:endParaRPr>
          </a:p>
          <a:p>
            <a:pPr marL="117475"/>
            <a:r>
              <a:rPr lang="en-US" sz="1400" dirty="0" err="1">
                <a:solidFill>
                  <a:schemeClr val="tx1"/>
                </a:solidFill>
              </a:rPr>
              <a:t>Rangkaian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aktifitas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117475"/>
            <a:r>
              <a:rPr lang="en-US" sz="1400" dirty="0" err="1">
                <a:solidFill>
                  <a:schemeClr val="tx1"/>
                </a:solidFill>
              </a:rPr>
              <a:t>Dimulai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mencari</a:t>
            </a:r>
            <a:r>
              <a:rPr lang="en-US" sz="1400" dirty="0">
                <a:solidFill>
                  <a:srgbClr val="FF0000"/>
                </a:solidFill>
              </a:rPr>
              <a:t> potential </a:t>
            </a:r>
            <a:r>
              <a:rPr lang="en-US" sz="1400" dirty="0" err="1">
                <a:solidFill>
                  <a:srgbClr val="FF0000"/>
                </a:solidFill>
              </a:rPr>
              <a:t>pelanggan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sampai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dengan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mendapat</a:t>
            </a:r>
            <a:r>
              <a:rPr lang="en-US" sz="1400" dirty="0">
                <a:solidFill>
                  <a:srgbClr val="FF0000"/>
                </a:solidFill>
              </a:rPr>
              <a:t> order </a:t>
            </a:r>
            <a:r>
              <a:rPr lang="en-US" sz="1400" dirty="0" err="1">
                <a:solidFill>
                  <a:srgbClr val="FF0000"/>
                </a:solidFill>
              </a:rPr>
              <a:t>dan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membuat</a:t>
            </a:r>
            <a:r>
              <a:rPr lang="en-US" sz="1400" dirty="0">
                <a:solidFill>
                  <a:srgbClr val="FF0000"/>
                </a:solidFill>
              </a:rPr>
              <a:t> Sales Order </a:t>
            </a:r>
            <a:r>
              <a:rPr lang="en-US" sz="1400" dirty="0" err="1">
                <a:solidFill>
                  <a:schemeClr val="tx1"/>
                </a:solidFill>
              </a:rPr>
              <a:t>sebagai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perintah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untuk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eksekusi</a:t>
            </a:r>
            <a:r>
              <a:rPr lang="en-US" sz="1400" dirty="0">
                <a:solidFill>
                  <a:schemeClr val="tx1"/>
                </a:solidFill>
              </a:rPr>
              <a:t> order </a:t>
            </a:r>
            <a:r>
              <a:rPr lang="en-US" sz="1400" dirty="0" err="1">
                <a:solidFill>
                  <a:schemeClr val="tx1"/>
                </a:solidFill>
              </a:rPr>
              <a:t>ke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proses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selanjutnya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proses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perencanaan</a:t>
            </a:r>
            <a:r>
              <a:rPr lang="en-US" sz="1400" dirty="0">
                <a:solidFill>
                  <a:schemeClr val="tx1"/>
                </a:solidFill>
              </a:rPr>
              <a:t>/ </a:t>
            </a:r>
            <a:r>
              <a:rPr lang="en-US" sz="1400" dirty="0" err="1">
                <a:solidFill>
                  <a:schemeClr val="tx1"/>
                </a:solidFill>
              </a:rPr>
              <a:t>penanganan</a:t>
            </a:r>
            <a:r>
              <a:rPr lang="en-US" sz="1400" dirty="0">
                <a:solidFill>
                  <a:schemeClr val="tx1"/>
                </a:solidFill>
              </a:rPr>
              <a:t> order)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>
            <a:off x="5943601" y="3657600"/>
            <a:ext cx="14478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Penawaran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9000" y="2644914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CUSTOMER </a:t>
            </a:r>
            <a:r>
              <a:rPr lang="en-US" sz="2400" dirty="0"/>
              <a:t> 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Berikutnya</a:t>
            </a:r>
            <a:r>
              <a:rPr lang="en-US" sz="1600" dirty="0"/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15000" y="2667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43800" y="45720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PELANGGAN 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5943601" y="5334000"/>
            <a:ext cx="14478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Sales Order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91401" y="5181600"/>
            <a:ext cx="2133600" cy="114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PROSES PERENCANAAN PRODUKSI / PENANGANAN ORDER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190500" y="4533900"/>
            <a:ext cx="37338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-76200" y="2667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SUPPLIER  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Sebelumnya</a:t>
            </a:r>
            <a:r>
              <a:rPr lang="en-US" sz="1600" dirty="0"/>
              <a:t>)</a:t>
            </a:r>
          </a:p>
        </p:txBody>
      </p:sp>
      <p:pic>
        <p:nvPicPr>
          <p:cNvPr id="44" name="Picture 2" descr="Image result for Pelangg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038600"/>
            <a:ext cx="1588802" cy="1057276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228601" y="50292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PELANGGAN </a:t>
            </a:r>
          </a:p>
        </p:txBody>
      </p:sp>
      <p:sp>
        <p:nvSpPr>
          <p:cNvPr id="47" name="Right Arrow 46"/>
          <p:cNvSpPr/>
          <p:nvPr/>
        </p:nvSpPr>
        <p:spPr>
          <a:xfrm>
            <a:off x="1981200" y="3810000"/>
            <a:ext cx="1905001" cy="190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“</a:t>
            </a:r>
            <a:r>
              <a:rPr lang="en-US" sz="1400" b="1" dirty="0" err="1">
                <a:solidFill>
                  <a:schemeClr val="bg1"/>
                </a:solidFill>
              </a:rPr>
              <a:t>Kejelasan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permintaan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Pelanggan</a:t>
            </a:r>
            <a:r>
              <a:rPr lang="en-US" sz="1400" b="1" dirty="0">
                <a:solidFill>
                  <a:schemeClr val="bg1"/>
                </a:solidFill>
              </a:rPr>
              <a:t>”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05000" y="2667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</a:t>
            </a:r>
          </a:p>
        </p:txBody>
      </p:sp>
      <p:cxnSp>
        <p:nvCxnSpPr>
          <p:cNvPr id="51" name="Straight Connector 50"/>
          <p:cNvCxnSpPr/>
          <p:nvPr/>
        </p:nvCxnSpPr>
        <p:spPr>
          <a:xfrm rot="5400000">
            <a:off x="1791494" y="4609306"/>
            <a:ext cx="37338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4001294" y="4609306"/>
            <a:ext cx="37338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5449094" y="4609306"/>
            <a:ext cx="37338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/>
          <p:cNvCxnSpPr/>
          <p:nvPr/>
        </p:nvCxnSpPr>
        <p:spPr>
          <a:xfrm rot="5400000">
            <a:off x="1105694" y="3618706"/>
            <a:ext cx="57150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-494506" y="3618706"/>
            <a:ext cx="57150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3467894" y="3694906"/>
            <a:ext cx="57150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4839495" y="3694906"/>
            <a:ext cx="57150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>
          <a:xfrm>
            <a:off x="7316383" y="6433993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5613" y="762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PROSES 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248401" y="1850886"/>
            <a:ext cx="15240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Finish Good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72401" y="685802"/>
            <a:ext cx="175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CUSTOMER</a:t>
            </a:r>
            <a:r>
              <a:rPr lang="en-US" sz="2400" dirty="0"/>
              <a:t>  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Berikutnya</a:t>
            </a:r>
            <a:r>
              <a:rPr lang="en-US" sz="1600" dirty="0"/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6001" y="7428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 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6248400" y="3048000"/>
            <a:ext cx="16002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Produk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tidak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sesuai</a:t>
            </a:r>
            <a:r>
              <a:rPr lang="en-US" sz="1400" b="1" dirty="0">
                <a:solidFill>
                  <a:schemeClr val="bg1"/>
                </a:solidFill>
              </a:rPr>
              <a:t> 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48600" y="2971800"/>
            <a:ext cx="1752600" cy="114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PROSES PENANGANAN PRODUK TIDAK SESUAI </a:t>
            </a:r>
          </a:p>
        </p:txBody>
      </p:sp>
      <p:sp>
        <p:nvSpPr>
          <p:cNvPr id="18" name="Rectangle 3">
            <a:hlinkClick r:id="rId3" action="ppaction://hlinksldjump">
              <a:snd r:embed="rId4" name="WHOOSH.WAV"/>
            </a:hlinkClick>
          </p:cNvPr>
          <p:cNvSpPr>
            <a:spLocks noChangeArrowheads="1"/>
          </p:cNvSpPr>
          <p:nvPr/>
        </p:nvSpPr>
        <p:spPr bwMode="auto">
          <a:xfrm>
            <a:off x="4037012" y="1524001"/>
            <a:ext cx="2173316" cy="4678204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17475"/>
            <a:endParaRPr lang="en-US" sz="1600" b="1" u="sng" dirty="0">
              <a:solidFill>
                <a:schemeClr val="tx1"/>
              </a:solidFill>
            </a:endParaRPr>
          </a:p>
          <a:p>
            <a:pPr marL="117475"/>
            <a:r>
              <a:rPr lang="en-US" sz="1600" b="1" u="sng" dirty="0">
                <a:solidFill>
                  <a:schemeClr val="tx1"/>
                </a:solidFill>
              </a:rPr>
              <a:t>PROSES PRODUKSI </a:t>
            </a:r>
          </a:p>
          <a:p>
            <a:pPr marL="117475"/>
            <a:endParaRPr lang="en-US" sz="1600" dirty="0">
              <a:solidFill>
                <a:schemeClr val="tx1"/>
              </a:solidFill>
            </a:endParaRPr>
          </a:p>
          <a:p>
            <a:pPr marL="117475"/>
            <a:endParaRPr lang="en-US" sz="1600" dirty="0">
              <a:solidFill>
                <a:schemeClr val="tx1"/>
              </a:solidFill>
            </a:endParaRPr>
          </a:p>
          <a:p>
            <a:pPr marL="117475"/>
            <a:r>
              <a:rPr lang="en-US" sz="1600" dirty="0" err="1">
                <a:solidFill>
                  <a:schemeClr val="tx1"/>
                </a:solidFill>
              </a:rPr>
              <a:t>Rangkaian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aktifitas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117475"/>
            <a:r>
              <a:rPr lang="en-US" sz="1600" dirty="0" err="1">
                <a:solidFill>
                  <a:schemeClr val="tx1"/>
                </a:solidFill>
              </a:rPr>
              <a:t>Dimulai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dari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mempelajari</a:t>
            </a:r>
            <a:r>
              <a:rPr lang="en-US" sz="1600" dirty="0">
                <a:solidFill>
                  <a:srgbClr val="FF0000"/>
                </a:solidFill>
              </a:rPr>
              <a:t> schedule </a:t>
            </a:r>
            <a:r>
              <a:rPr lang="en-US" sz="1600" dirty="0" err="1">
                <a:solidFill>
                  <a:srgbClr val="FF0000"/>
                </a:solidFill>
              </a:rPr>
              <a:t>Produksi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sampai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serah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terima</a:t>
            </a:r>
            <a:r>
              <a:rPr lang="en-US" sz="1600" dirty="0">
                <a:solidFill>
                  <a:srgbClr val="FF0000"/>
                </a:solidFill>
              </a:rPr>
              <a:t> finish good </a:t>
            </a:r>
            <a:r>
              <a:rPr lang="en-US" sz="1600" dirty="0" err="1">
                <a:solidFill>
                  <a:schemeClr val="tx1"/>
                </a:solidFill>
              </a:rPr>
              <a:t>ke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proses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berikutnya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penyimpanan</a:t>
            </a:r>
            <a:r>
              <a:rPr lang="en-US" sz="1600" dirty="0">
                <a:solidFill>
                  <a:schemeClr val="tx1"/>
                </a:solidFill>
              </a:rPr>
              <a:t> finish good </a:t>
            </a:r>
          </a:p>
          <a:p>
            <a:pPr marL="117475"/>
            <a:endParaRPr lang="en-US" sz="1600" dirty="0">
              <a:solidFill>
                <a:schemeClr val="tx1"/>
              </a:solidFill>
            </a:endParaRPr>
          </a:p>
          <a:p>
            <a:pPr marL="117475"/>
            <a:endParaRPr lang="en-US" sz="1600" dirty="0">
              <a:solidFill>
                <a:schemeClr val="tx1"/>
              </a:solidFill>
            </a:endParaRPr>
          </a:p>
          <a:p>
            <a:pPr marL="117475"/>
            <a:endParaRPr lang="en-US" sz="1600" dirty="0">
              <a:solidFill>
                <a:schemeClr val="tx1"/>
              </a:solidFill>
            </a:endParaRPr>
          </a:p>
          <a:p>
            <a:pPr marL="117475"/>
            <a:endParaRPr lang="en-US" sz="1600" dirty="0">
              <a:solidFill>
                <a:schemeClr val="tx1"/>
              </a:solidFill>
            </a:endParaRPr>
          </a:p>
          <a:p>
            <a:pPr marL="117475"/>
            <a:endParaRPr lang="en-US" sz="1600" dirty="0">
              <a:solidFill>
                <a:schemeClr val="tx1"/>
              </a:solidFill>
            </a:endParaRPr>
          </a:p>
          <a:p>
            <a:pPr marL="117475"/>
            <a:endParaRPr lang="en-US" sz="1600" dirty="0">
              <a:solidFill>
                <a:schemeClr val="tx1"/>
              </a:solidFill>
            </a:endParaRPr>
          </a:p>
          <a:p>
            <a:pPr marL="117475"/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7772400" y="1676400"/>
            <a:ext cx="1828800" cy="114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PROSES PENYIMPANAN FINISH GOOD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6248400" y="4419600"/>
            <a:ext cx="16002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LImbah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848600" y="4267200"/>
            <a:ext cx="1752600" cy="114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PROSES PENANGANAN LIMBAH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8600" y="838200"/>
            <a:ext cx="1828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SUPPLIER  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Sebelumnya</a:t>
            </a:r>
            <a:r>
              <a:rPr lang="en-US" sz="1600" dirty="0"/>
              <a:t>)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2209799" y="1905000"/>
            <a:ext cx="1905001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Schedule </a:t>
            </a:r>
            <a:r>
              <a:rPr lang="en-US" sz="1600" b="1" dirty="0" err="1">
                <a:solidFill>
                  <a:schemeClr val="bg1"/>
                </a:solidFill>
              </a:rPr>
              <a:t>Produksi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86001" y="8190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28599" y="1981200"/>
            <a:ext cx="1905001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PROSES PRODUCTION PLANNING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2209800" y="3272136"/>
            <a:ext cx="18288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Material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2209799" y="4415136"/>
            <a:ext cx="1905001" cy="1600200"/>
          </a:xfrm>
          <a:prstGeom prst="rightArrow">
            <a:avLst>
              <a:gd name="adj1" fmla="val 50000"/>
              <a:gd name="adj2" fmla="val 30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Standard </a:t>
            </a:r>
            <a:r>
              <a:rPr lang="en-US" sz="1500" b="1" dirty="0" err="1">
                <a:solidFill>
                  <a:schemeClr val="bg1"/>
                </a:solidFill>
              </a:rPr>
              <a:t>Proses</a:t>
            </a:r>
            <a:r>
              <a:rPr lang="en-US" sz="15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</a:rPr>
              <a:t>Approval </a:t>
            </a:r>
            <a:r>
              <a:rPr lang="en-US" sz="1500" b="1" dirty="0" err="1">
                <a:solidFill>
                  <a:schemeClr val="bg1"/>
                </a:solidFill>
              </a:rPr>
              <a:t>Proses</a:t>
            </a:r>
            <a:r>
              <a:rPr lang="en-US" sz="1500" b="1" dirty="0">
                <a:solidFill>
                  <a:schemeClr val="bg1"/>
                </a:solidFill>
              </a:rPr>
              <a:t> </a:t>
            </a:r>
            <a:r>
              <a:rPr lang="en-US" sz="1500" b="1" dirty="0" err="1">
                <a:solidFill>
                  <a:schemeClr val="bg1"/>
                </a:solidFill>
              </a:rPr>
              <a:t>Produksi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28599" y="3272136"/>
            <a:ext cx="1905001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PROSES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PENYIMPANAN MATERIAL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28599" y="4572000"/>
            <a:ext cx="1905001" cy="12998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PROSES PERANCANGAN PROSES (PROCESS DEVELOPMENT)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488504" y="527050"/>
          <a:ext cx="8915400" cy="145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4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n-US" sz="1800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Perubahan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040">
                <a:tc>
                  <a:txBody>
                    <a:bodyPr/>
                    <a:lstStyle/>
                    <a:p>
                      <a:r>
                        <a:rPr lang="en-US" sz="1600" dirty="0"/>
                        <a:t>Sistem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berdasarkan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keseharian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hampir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seperti</a:t>
                      </a:r>
                      <a:r>
                        <a:rPr lang="en-US" sz="1600" baseline="0" dirty="0"/>
                        <a:t> “</a:t>
                      </a:r>
                      <a:r>
                        <a:rPr lang="en-US" sz="1600" baseline="0" dirty="0" err="1"/>
                        <a:t>Menuliskan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apa</a:t>
                      </a:r>
                      <a:r>
                        <a:rPr lang="en-US" sz="1600" baseline="0" dirty="0"/>
                        <a:t> yang </a:t>
                      </a:r>
                      <a:r>
                        <a:rPr lang="en-US" sz="1600" baseline="0" dirty="0" err="1"/>
                        <a:t>dikerjakan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sekarang</a:t>
                      </a:r>
                      <a:r>
                        <a:rPr lang="en-US" sz="1600" baseline="0" dirty="0"/>
                        <a:t>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Membuat</a:t>
                      </a:r>
                      <a:r>
                        <a:rPr lang="en-US" sz="1600" dirty="0"/>
                        <a:t> Sistem </a:t>
                      </a:r>
                      <a:r>
                        <a:rPr lang="en-US" sz="1600" dirty="0" err="1"/>
                        <a:t>berbasis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Pencegahan</a:t>
                      </a:r>
                      <a:r>
                        <a:rPr lang="en-US" sz="1600" dirty="0"/>
                        <a:t>, </a:t>
                      </a:r>
                    </a:p>
                    <a:p>
                      <a:pPr marL="169863" indent="-169863">
                        <a:buFont typeface="Arial" pitchFamily="34" charset="0"/>
                        <a:buChar char="•"/>
                      </a:pPr>
                      <a:r>
                        <a:rPr lang="en-US" sz="1600" dirty="0" err="1"/>
                        <a:t>Terlebih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dahulu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meng-identifikasi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resiko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dan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permasalahan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 pitchFamily="2" charset="2"/>
                        </a:rPr>
                        <a:t> </a:t>
                      </a:r>
                      <a:r>
                        <a:rPr lang="en-US" sz="1600" baseline="0" dirty="0" err="1">
                          <a:sym typeface="Wingdings" pitchFamily="2" charset="2"/>
                        </a:rPr>
                        <a:t>Menyusun</a:t>
                      </a:r>
                      <a:r>
                        <a:rPr lang="en-US" sz="1600" baseline="0" dirty="0">
                          <a:sym typeface="Wingdings" pitchFamily="2" charset="2"/>
                        </a:rPr>
                        <a:t> Sistem </a:t>
                      </a:r>
                      <a:r>
                        <a:rPr lang="en-US" sz="1600" baseline="0" dirty="0" err="1">
                          <a:sym typeface="Wingdings" pitchFamily="2" charset="2"/>
                        </a:rPr>
                        <a:t>berbasis</a:t>
                      </a:r>
                      <a:r>
                        <a:rPr lang="en-US" sz="1600" baseline="0" dirty="0">
                          <a:sym typeface="Wingdings" pitchFamily="2" charset="2"/>
                        </a:rPr>
                        <a:t> </a:t>
                      </a:r>
                      <a:r>
                        <a:rPr lang="en-US" sz="1600" baseline="0" dirty="0" err="1">
                          <a:sym typeface="Wingdings" pitchFamily="2" charset="2"/>
                        </a:rPr>
                        <a:t>pencegahan</a:t>
                      </a:r>
                      <a:r>
                        <a:rPr lang="en-US" sz="1600" baseline="0" dirty="0">
                          <a:sym typeface="Wingdings" pitchFamily="2" charset="2"/>
                        </a:rPr>
                        <a:t> 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30200" y="2379920"/>
          <a:ext cx="9080502" cy="3944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5101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Resiko</a:t>
                      </a:r>
                      <a:r>
                        <a:rPr lang="en-US" sz="1800" dirty="0"/>
                        <a:t>/ </a:t>
                      </a:r>
                      <a:r>
                        <a:rPr lang="en-US" sz="1800" dirty="0" err="1"/>
                        <a:t>Permasalahan</a:t>
                      </a:r>
                      <a:r>
                        <a:rPr lang="en-US" sz="1800" dirty="0"/>
                        <a:t>/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Curhatan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Sistem </a:t>
                      </a:r>
                      <a:r>
                        <a:rPr lang="en-US" sz="1800" dirty="0" err="1"/>
                        <a:t>Pencegahan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412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Penjualan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800" dirty="0" err="1"/>
                        <a:t>Permintaan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jelas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akibatnya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sudah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jadi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ternyata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sesuai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harapan</a:t>
                      </a:r>
                      <a:endParaRPr lang="en-US" sz="1800" baseline="0" dirty="0"/>
                    </a:p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Permintaan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mendadak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9863" indent="-169863">
                        <a:buFont typeface="Arial" pitchFamily="34" charset="0"/>
                        <a:buChar char="•"/>
                      </a:pPr>
                      <a:r>
                        <a:rPr lang="en-US" sz="1800" dirty="0" err="1"/>
                        <a:t>Membuat</a:t>
                      </a:r>
                      <a:r>
                        <a:rPr lang="en-US" sz="1800" baseline="0" dirty="0"/>
                        <a:t> check list </a:t>
                      </a:r>
                      <a:r>
                        <a:rPr lang="en-US" sz="1800" baseline="0" dirty="0" err="1"/>
                        <a:t>identifikasi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supaya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ada</a:t>
                      </a:r>
                      <a:r>
                        <a:rPr lang="en-US" sz="1800" baseline="0" dirty="0"/>
                        <a:t> yang </a:t>
                      </a:r>
                      <a:r>
                        <a:rPr lang="en-US" sz="1800" baseline="0" dirty="0" err="1"/>
                        <a:t>terlewat</a:t>
                      </a:r>
                      <a:endParaRPr lang="en-US" sz="1800" baseline="0" dirty="0"/>
                    </a:p>
                    <a:p>
                      <a:pPr marL="169863" indent="-169863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Menyediakan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stok</a:t>
                      </a:r>
                      <a:r>
                        <a:rPr lang="en-US" sz="1800" baseline="0" dirty="0"/>
                        <a:t> 1 </a:t>
                      </a:r>
                      <a:r>
                        <a:rPr lang="en-US" sz="1800" baseline="0" dirty="0" err="1"/>
                        <a:t>hari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5460">
                <a:tc>
                  <a:txBody>
                    <a:bodyPr/>
                    <a:lstStyle/>
                    <a:p>
                      <a:r>
                        <a:rPr lang="en-US" sz="1800" dirty="0"/>
                        <a:t>Product development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800" dirty="0" err="1"/>
                        <a:t>Banyak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proses</a:t>
                      </a:r>
                      <a:r>
                        <a:rPr lang="en-US" sz="1800" baseline="0" dirty="0"/>
                        <a:t> trial error </a:t>
                      </a:r>
                      <a:r>
                        <a:rPr lang="en-US" sz="1800" baseline="0" dirty="0" err="1"/>
                        <a:t>mengakibatkan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biaya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bengkak</a:t>
                      </a:r>
                      <a:endParaRPr lang="en-US" sz="1800" baseline="0" dirty="0"/>
                    </a:p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Awal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masal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banyak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masalah</a:t>
                      </a:r>
                      <a:r>
                        <a:rPr lang="en-US" sz="1800" baseline="0" dirty="0"/>
                        <a:t>  </a:t>
                      </a:r>
                    </a:p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800" baseline="0" dirty="0"/>
                        <a:t>Project </a:t>
                      </a:r>
                      <a:r>
                        <a:rPr lang="en-US" sz="1800" baseline="0" dirty="0" err="1"/>
                        <a:t>sering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terlambat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sibuk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di</a:t>
                      </a:r>
                      <a:r>
                        <a:rPr lang="en-US" sz="1800" baseline="0" dirty="0"/>
                        <a:t> last minute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9863" lvl="0" indent="-169863">
                        <a:buFont typeface="Arial" pitchFamily="34" charset="0"/>
                        <a:buChar char="•"/>
                      </a:pPr>
                      <a:r>
                        <a:rPr lang="en-US" sz="1800" dirty="0" err="1"/>
                        <a:t>Disiplin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menerapkan</a:t>
                      </a:r>
                      <a:r>
                        <a:rPr lang="en-US" sz="1800" dirty="0"/>
                        <a:t> tools-tools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pencegahan</a:t>
                      </a:r>
                      <a:r>
                        <a:rPr lang="en-US" sz="1800" baseline="0" dirty="0"/>
                        <a:t> (DFMEA, DFM, DFA, PFMEA, trial </a:t>
                      </a:r>
                      <a:r>
                        <a:rPr lang="en-US" sz="1800" baseline="0" dirty="0" err="1"/>
                        <a:t>bertahap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hingga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validasi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masal</a:t>
                      </a:r>
                      <a:r>
                        <a:rPr lang="en-US" sz="1800" baseline="0" dirty="0"/>
                        <a:t>) </a:t>
                      </a:r>
                    </a:p>
                    <a:p>
                      <a:pPr marL="169863" lvl="0" indent="-169863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Disiplin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kontrol</a:t>
                      </a:r>
                      <a:r>
                        <a:rPr lang="en-US" sz="1800" baseline="0" dirty="0"/>
                        <a:t> schedule, </a:t>
                      </a:r>
                      <a:r>
                        <a:rPr lang="en-US" sz="1800" baseline="0" dirty="0" err="1"/>
                        <a:t>setiap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tahapan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boleh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terlambat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66257-19B0-4DE7-A8D8-B3C717C0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457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>
          <a:xfrm>
            <a:off x="7316383" y="6433993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352600" y="2564904"/>
            <a:ext cx="2285316" cy="5572"/>
          </a:xfrm>
          <a:prstGeom prst="line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7201" y="533402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/>
            <a:r>
              <a:rPr lang="en-US" sz="2400" dirty="0"/>
              <a:t>REFERENSI : </a:t>
            </a:r>
          </a:p>
          <a:p>
            <a:pPr marL="804863" lvl="1" indent="-347663">
              <a:buFont typeface="Arial" pitchFamily="34" charset="0"/>
              <a:buChar char="•"/>
            </a:pPr>
            <a:r>
              <a:rPr lang="en-US" sz="2400" dirty="0" err="1"/>
              <a:t>Acuan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penyusunan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</a:p>
        </p:txBody>
      </p:sp>
      <p:sp>
        <p:nvSpPr>
          <p:cNvPr id="7" name="Oval 6"/>
          <p:cNvSpPr/>
          <p:nvPr/>
        </p:nvSpPr>
        <p:spPr>
          <a:xfrm>
            <a:off x="3733801" y="1524000"/>
            <a:ext cx="3429000" cy="12192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Persyaratan</a:t>
            </a:r>
            <a:r>
              <a:rPr lang="en-US" dirty="0"/>
              <a:t> ISO 9001/ IATF 16949, ISO 14001, OHSAS 18001</a:t>
            </a:r>
          </a:p>
        </p:txBody>
      </p:sp>
      <p:sp>
        <p:nvSpPr>
          <p:cNvPr id="9" name="Oval 8"/>
          <p:cNvSpPr/>
          <p:nvPr/>
        </p:nvSpPr>
        <p:spPr>
          <a:xfrm>
            <a:off x="1447801" y="1828800"/>
            <a:ext cx="2209800" cy="990600"/>
          </a:xfrm>
          <a:prstGeom prst="ellipse">
            <a:avLst/>
          </a:prstGeom>
          <a:solidFill>
            <a:srgbClr val="00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7306445" y="2069604"/>
            <a:ext cx="2133600" cy="990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Kebijakan</a:t>
            </a:r>
            <a:r>
              <a:rPr lang="en-US" dirty="0"/>
              <a:t> internal</a:t>
            </a:r>
          </a:p>
        </p:txBody>
      </p:sp>
      <p:sp>
        <p:nvSpPr>
          <p:cNvPr id="18" name="Down Arrow 17"/>
          <p:cNvSpPr/>
          <p:nvPr/>
        </p:nvSpPr>
        <p:spPr>
          <a:xfrm rot="1996083">
            <a:off x="7044124" y="2857499"/>
            <a:ext cx="381000" cy="762000"/>
          </a:xfrm>
          <a:prstGeom prst="downArrow">
            <a:avLst/>
          </a:prstGeom>
          <a:solidFill>
            <a:srgbClr val="219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5257801" y="2895600"/>
            <a:ext cx="457200" cy="609600"/>
          </a:xfrm>
          <a:prstGeom prst="downArrow">
            <a:avLst/>
          </a:prstGeom>
          <a:solidFill>
            <a:srgbClr val="219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9382657">
            <a:off x="3383207" y="2758561"/>
            <a:ext cx="381000" cy="838142"/>
          </a:xfrm>
          <a:prstGeom prst="downArrow">
            <a:avLst/>
          </a:prstGeom>
          <a:solidFill>
            <a:srgbClr val="219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66700" y="3920135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ym typeface="Wingdings" pitchFamily="2" charset="2"/>
              </a:rPr>
              <a:t>Pengendalian</a:t>
            </a:r>
            <a:r>
              <a:rPr lang="en-US" sz="2400" dirty="0">
                <a:sym typeface="Wingdings" pitchFamily="2" charset="2"/>
              </a:rPr>
              <a:t> RISIKO yang </a:t>
            </a:r>
          </a:p>
          <a:p>
            <a:pPr algn="ctr"/>
            <a:r>
              <a:rPr lang="en-US" sz="2400" b="1" dirty="0" err="1">
                <a:sym typeface="Wingdings" pitchFamily="2" charset="2"/>
              </a:rPr>
              <a:t>di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integrasikan</a:t>
            </a:r>
            <a:r>
              <a:rPr lang="en-US" sz="2400" b="1" dirty="0">
                <a:sym typeface="Wingdings" pitchFamily="2" charset="2"/>
              </a:rPr>
              <a:t> </a:t>
            </a:r>
          </a:p>
          <a:p>
            <a:pPr algn="ctr"/>
            <a:r>
              <a:rPr lang="en-US" sz="2400" b="1" dirty="0" err="1">
                <a:sym typeface="Wingdings" pitchFamily="2" charset="2"/>
              </a:rPr>
              <a:t>ke</a:t>
            </a:r>
            <a:r>
              <a:rPr lang="en-US" sz="2400" b="1" dirty="0">
                <a:sym typeface="Wingdings" pitchFamily="2" charset="2"/>
              </a:rPr>
              <a:t> Sistem 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552701" y="3922554"/>
            <a:ext cx="685800" cy="990600"/>
          </a:xfrm>
          <a:prstGeom prst="right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5C7DB-3DE7-451C-97F4-2E1AA5385EB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1" y="3870895"/>
            <a:ext cx="3877444" cy="23264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25687" y="3836378"/>
            <a:ext cx="3880757" cy="918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Sistem </a:t>
            </a:r>
            <a:r>
              <a:rPr lang="en-US" sz="2000" dirty="0" err="1"/>
              <a:t>Manajemen</a:t>
            </a:r>
            <a:r>
              <a:rPr lang="en-US" sz="2000" dirty="0"/>
              <a:t> Perusahaan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14400" y="685800"/>
            <a:ext cx="7620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664" y="3384551"/>
            <a:ext cx="7162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700928" y="240268"/>
            <a:ext cx="319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SIPOCORR MATERIAL PLANNING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9906000" cy="1249363"/>
          </a:xfrm>
          <a:solidFill>
            <a:srgbClr val="0070C0"/>
          </a:solidFill>
        </p:spPr>
        <p:txBody>
          <a:bodyPr/>
          <a:lstStyle/>
          <a:p>
            <a:r>
              <a:rPr lang="en-US" sz="3200" b="1" dirty="0" err="1">
                <a:solidFill>
                  <a:schemeClr val="bg1"/>
                </a:solidFill>
              </a:rPr>
              <a:t>Gangguan-Dampak-Batasan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Maksimal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Gangguan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95300" y="1812925"/>
          <a:ext cx="8915400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Gangguan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Mesin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hanya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rusak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berdampak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bisa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produksi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Dampaknya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bagi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stakeholder </a:t>
                      </a: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Customer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bisa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line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stop 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Kondisi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saat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ini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Stok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finish good 3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hari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pengiriman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Stok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Customer 1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hari</a:t>
                      </a:r>
                      <a:endParaRPr lang="en-US" sz="16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Font typeface="Arial" pitchFamily="34" charset="0"/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Batasan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lamanya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gangguan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yang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masih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bisa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diterima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Arial" pitchFamily="34" charset="0"/>
                        <a:buChar char="•"/>
                      </a:pP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Maksimal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3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hari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mesin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sudah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harus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bisa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beroperasi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kembali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menghindari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keterlambatan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pengiriman</a:t>
                      </a:r>
                      <a:endParaRPr lang="en-US" sz="16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Font typeface="Arial" pitchFamily="34" charset="0"/>
                        <a:buChar char="•"/>
                      </a:pP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Maksimal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4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hari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menghindari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Customer line stop 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Tindakan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mencegah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gangguan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terhadap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stakeholder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Arial" pitchFamily="34" charset="0"/>
                        <a:buChar char="•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Penyediaan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sparepart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untuk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komponen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critical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Font typeface="Arial" pitchFamily="34" charset="0"/>
                        <a:buChar char="•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Memindahkan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proses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ke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supplier yang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memiliki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mesin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228600" indent="-228600">
                        <a:buFont typeface="Arial" pitchFamily="34" charset="0"/>
                        <a:buChar char="•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Prosedur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pembelian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urgent 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69" name="TextBox 4"/>
          <p:cNvSpPr txBox="1">
            <a:spLocks noChangeArrowheads="1"/>
          </p:cNvSpPr>
          <p:nvPr/>
        </p:nvSpPr>
        <p:spPr bwMode="auto">
          <a:xfrm>
            <a:off x="1158876" y="1306515"/>
            <a:ext cx="68328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Identifikasi kasus gangguan, dampak dan maksimal toleransi gangguan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F9C675-73A0-473F-B2FD-3D09BF02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42939"/>
            <a:ext cx="9906000" cy="5572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200944"/>
            <a:ext cx="8543925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895600"/>
            <a:ext cx="808672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Pilih</a:t>
            </a:r>
            <a:r>
              <a:rPr lang="en-US" sz="2800" dirty="0"/>
              <a:t> salah </a:t>
            </a:r>
            <a:r>
              <a:rPr lang="en-US" sz="2800" dirty="0" err="1"/>
              <a:t>satu</a:t>
            </a:r>
            <a:r>
              <a:rPr lang="en-US" sz="2800" dirty="0"/>
              <a:t> proses,</a:t>
            </a:r>
          </a:p>
          <a:p>
            <a:pPr marL="0" indent="0">
              <a:buNone/>
            </a:pPr>
            <a:r>
              <a:rPr lang="en-US" sz="2800" dirty="0" err="1"/>
              <a:t>kemudian</a:t>
            </a:r>
            <a:r>
              <a:rPr lang="en-US" sz="2800" dirty="0"/>
              <a:t> </a:t>
            </a:r>
            <a:r>
              <a:rPr lang="en-US" sz="2800" dirty="0" err="1"/>
              <a:t>buat</a:t>
            </a:r>
            <a:r>
              <a:rPr lang="en-US" sz="2800" dirty="0"/>
              <a:t> SIPOCORR </a:t>
            </a:r>
          </a:p>
          <a:p>
            <a:pPr marL="0" indent="0">
              <a:buNone/>
            </a:pPr>
            <a:r>
              <a:rPr lang="en-US" sz="2800" dirty="0" err="1"/>
              <a:t>hingga</a:t>
            </a:r>
            <a:r>
              <a:rPr lang="en-US" sz="2800" dirty="0"/>
              <a:t> </a:t>
            </a:r>
            <a:r>
              <a:rPr lang="en-US" sz="2800" dirty="0" err="1"/>
              <a:t>mitigasi</a:t>
            </a:r>
            <a:r>
              <a:rPr lang="en-US" sz="2800" dirty="0"/>
              <a:t> yang </a:t>
            </a:r>
            <a:r>
              <a:rPr lang="en-US" sz="2800" dirty="0" err="1"/>
              <a:t>akan</a:t>
            </a:r>
            <a:r>
              <a:rPr lang="en-US" sz="2800" dirty="0"/>
              <a:t> di</a:t>
            </a:r>
          </a:p>
          <a:p>
            <a:pPr marL="0" indent="0">
              <a:buNone/>
            </a:pPr>
            <a:r>
              <a:rPr lang="en-US" sz="2800" dirty="0" err="1"/>
              <a:t>masukkan</a:t>
            </a:r>
            <a:r>
              <a:rPr lang="en-US" sz="2800" dirty="0"/>
              <a:t> </a:t>
            </a:r>
            <a:r>
              <a:rPr lang="en-US" sz="2800" dirty="0" err="1"/>
              <a:t>kedalam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86"/>
          <p:cNvSpPr>
            <a:spLocks noGrp="1" noChangeArrowheads="1"/>
          </p:cNvSpPr>
          <p:nvPr>
            <p:ph type="title"/>
          </p:nvPr>
        </p:nvSpPr>
        <p:spPr>
          <a:xfrm>
            <a:off x="2190751" y="452439"/>
            <a:ext cx="7410450" cy="766763"/>
          </a:xfrm>
          <a:noFill/>
        </p:spPr>
        <p:txBody>
          <a:bodyPr wrap="none">
            <a:normAutofit fontScale="90000"/>
          </a:bodyPr>
          <a:lstStyle/>
          <a:p>
            <a:pPr algn="r" eaLnBrk="1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Penerapan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 PDCA </a:t>
            </a:r>
            <a:b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</a:b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pada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 </a:t>
            </a: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setiap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 </a:t>
            </a: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proses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 </a:t>
            </a:r>
          </a:p>
        </p:txBody>
      </p:sp>
      <p:grpSp>
        <p:nvGrpSpPr>
          <p:cNvPr id="2" name="Group 84"/>
          <p:cNvGrpSpPr/>
          <p:nvPr/>
        </p:nvGrpSpPr>
        <p:grpSpPr>
          <a:xfrm>
            <a:off x="1066800" y="1035050"/>
            <a:ext cx="7239000" cy="5137150"/>
            <a:chOff x="1309688" y="1244600"/>
            <a:chExt cx="7239000" cy="5137150"/>
          </a:xfrm>
        </p:grpSpPr>
        <p:grpSp>
          <p:nvGrpSpPr>
            <p:cNvPr id="3" name="Group 88"/>
            <p:cNvGrpSpPr>
              <a:grpSpLocks/>
            </p:cNvGrpSpPr>
            <p:nvPr/>
          </p:nvGrpSpPr>
          <p:grpSpPr bwMode="auto">
            <a:xfrm>
              <a:off x="1309688" y="1677988"/>
              <a:ext cx="7239000" cy="4703762"/>
              <a:chOff x="1030" y="1045"/>
              <a:chExt cx="4209" cy="2963"/>
            </a:xfrm>
          </p:grpSpPr>
          <p:sp>
            <p:nvSpPr>
              <p:cNvPr id="51265" name="Oval 89"/>
              <p:cNvSpPr>
                <a:spLocks noChangeArrowheads="1"/>
              </p:cNvSpPr>
              <p:nvPr/>
            </p:nvSpPr>
            <p:spPr bwMode="auto">
              <a:xfrm>
                <a:off x="1767" y="1045"/>
                <a:ext cx="2788" cy="2963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id-ID" sz="1400">
                  <a:latin typeface="Trebuchet MS" pitchFamily="34" charset="0"/>
                </a:endParaRPr>
              </a:p>
            </p:txBody>
          </p:sp>
          <p:sp>
            <p:nvSpPr>
              <p:cNvPr id="51266" name="Oval 90"/>
              <p:cNvSpPr>
                <a:spLocks noChangeArrowheads="1"/>
              </p:cNvSpPr>
              <p:nvPr/>
            </p:nvSpPr>
            <p:spPr bwMode="auto">
              <a:xfrm>
                <a:off x="2245" y="3162"/>
                <a:ext cx="416" cy="451"/>
              </a:xfrm>
              <a:prstGeom prst="ellipse">
                <a:avLst/>
              </a:prstGeom>
              <a:gradFill rotWithShape="0">
                <a:gsLst>
                  <a:gs pos="0">
                    <a:srgbClr val="00CC00"/>
                  </a:gs>
                  <a:gs pos="100000">
                    <a:srgbClr val="CCFF6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Int.</a:t>
                </a:r>
              </a:p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Cust.</a:t>
                </a:r>
              </a:p>
            </p:txBody>
          </p:sp>
          <p:sp>
            <p:nvSpPr>
              <p:cNvPr id="51267" name="Rectangle 91"/>
              <p:cNvSpPr>
                <a:spLocks noChangeArrowheads="1"/>
              </p:cNvSpPr>
              <p:nvPr/>
            </p:nvSpPr>
            <p:spPr bwMode="auto">
              <a:xfrm rot="10800000">
                <a:off x="1030" y="1141"/>
                <a:ext cx="336" cy="2843"/>
              </a:xfrm>
              <a:prstGeom prst="rect">
                <a:avLst/>
              </a:prstGeom>
              <a:gradFill rotWithShape="0">
                <a:gsLst>
                  <a:gs pos="0">
                    <a:srgbClr val="6699FF"/>
                  </a:gs>
                  <a:gs pos="100000">
                    <a:srgbClr val="000099"/>
                  </a:gs>
                </a:gsLst>
                <a:lin ang="5400000" scaled="1"/>
              </a:gra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Trebuchet MS" pitchFamily="34" charset="0"/>
                  </a:rPr>
                  <a:t>EXTERNAL CUSTOMER </a:t>
                </a:r>
                <a:endParaRPr lang="en-US" sz="2400" dirty="0">
                  <a:latin typeface="Trebuchet MS" pitchFamily="34" charset="0"/>
                </a:endParaRPr>
              </a:p>
            </p:txBody>
          </p:sp>
          <p:sp>
            <p:nvSpPr>
              <p:cNvPr id="51268" name="Oval 92"/>
              <p:cNvSpPr>
                <a:spLocks noChangeArrowheads="1"/>
              </p:cNvSpPr>
              <p:nvPr/>
            </p:nvSpPr>
            <p:spPr bwMode="auto">
              <a:xfrm>
                <a:off x="3723" y="3158"/>
                <a:ext cx="415" cy="451"/>
              </a:xfrm>
              <a:prstGeom prst="ellipse">
                <a:avLst/>
              </a:prstGeom>
              <a:gradFill rotWithShape="0">
                <a:gsLst>
                  <a:gs pos="0">
                    <a:srgbClr val="00CC00"/>
                  </a:gs>
                  <a:gs pos="100000">
                    <a:srgbClr val="CCFF6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Int.</a:t>
                </a:r>
              </a:p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Cust.</a:t>
                </a:r>
              </a:p>
            </p:txBody>
          </p:sp>
          <p:sp>
            <p:nvSpPr>
              <p:cNvPr id="51269" name="Line 93"/>
              <p:cNvSpPr>
                <a:spLocks noChangeShapeType="1"/>
              </p:cNvSpPr>
              <p:nvPr/>
            </p:nvSpPr>
            <p:spPr bwMode="auto">
              <a:xfrm>
                <a:off x="4150" y="2251"/>
                <a:ext cx="779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70" name="Rectangle 94"/>
              <p:cNvSpPr>
                <a:spLocks noChangeArrowheads="1"/>
              </p:cNvSpPr>
              <p:nvPr/>
            </p:nvSpPr>
            <p:spPr bwMode="auto">
              <a:xfrm rot="10800000">
                <a:off x="4903" y="1141"/>
                <a:ext cx="336" cy="2843"/>
              </a:xfrm>
              <a:prstGeom prst="rect">
                <a:avLst/>
              </a:prstGeom>
              <a:gradFill rotWithShape="0">
                <a:gsLst>
                  <a:gs pos="0">
                    <a:srgbClr val="6699FF"/>
                  </a:gs>
                  <a:gs pos="100000">
                    <a:srgbClr val="000099"/>
                  </a:gs>
                </a:gsLst>
                <a:lin ang="5400000" scaled="1"/>
              </a:gra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Trebuchet MS" pitchFamily="34" charset="0"/>
                  </a:rPr>
                  <a:t>EXTERNAL CUSTOMER </a:t>
                </a:r>
                <a:endParaRPr lang="en-US" sz="2400" dirty="0">
                  <a:latin typeface="Trebuchet MS" pitchFamily="34" charset="0"/>
                </a:endParaRPr>
              </a:p>
            </p:txBody>
          </p:sp>
          <p:sp>
            <p:nvSpPr>
              <p:cNvPr id="51271" name="Line 95"/>
              <p:cNvSpPr>
                <a:spLocks noChangeShapeType="1"/>
              </p:cNvSpPr>
              <p:nvPr/>
            </p:nvSpPr>
            <p:spPr bwMode="auto">
              <a:xfrm>
                <a:off x="2657" y="3391"/>
                <a:ext cx="168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72" name="Line 96"/>
              <p:cNvSpPr>
                <a:spLocks noChangeShapeType="1"/>
              </p:cNvSpPr>
              <p:nvPr/>
            </p:nvSpPr>
            <p:spPr bwMode="auto">
              <a:xfrm>
                <a:off x="3551" y="3391"/>
                <a:ext cx="169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73" name="Rectangle 97"/>
              <p:cNvSpPr>
                <a:spLocks noChangeArrowheads="1"/>
              </p:cNvSpPr>
              <p:nvPr/>
            </p:nvSpPr>
            <p:spPr bwMode="auto">
              <a:xfrm>
                <a:off x="2826" y="3285"/>
                <a:ext cx="725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F</a:t>
                </a:r>
              </a:p>
            </p:txBody>
          </p:sp>
          <p:sp>
            <p:nvSpPr>
              <p:cNvPr id="51274" name="Rectangle 98"/>
              <p:cNvSpPr>
                <a:spLocks noChangeArrowheads="1"/>
              </p:cNvSpPr>
              <p:nvPr/>
            </p:nvSpPr>
            <p:spPr bwMode="auto">
              <a:xfrm>
                <a:off x="2143" y="1698"/>
                <a:ext cx="839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B</a:t>
                </a:r>
              </a:p>
            </p:txBody>
          </p:sp>
          <p:sp>
            <p:nvSpPr>
              <p:cNvPr id="51275" name="Rectangle 99"/>
              <p:cNvSpPr>
                <a:spLocks noChangeArrowheads="1"/>
              </p:cNvSpPr>
              <p:nvPr/>
            </p:nvSpPr>
            <p:spPr bwMode="auto">
              <a:xfrm>
                <a:off x="2159" y="2158"/>
                <a:ext cx="839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A</a:t>
                </a:r>
              </a:p>
            </p:txBody>
          </p:sp>
          <p:sp>
            <p:nvSpPr>
              <p:cNvPr id="51276" name="Rectangle 100"/>
              <p:cNvSpPr>
                <a:spLocks noChangeArrowheads="1"/>
              </p:cNvSpPr>
              <p:nvPr/>
            </p:nvSpPr>
            <p:spPr bwMode="auto">
              <a:xfrm>
                <a:off x="3308" y="1723"/>
                <a:ext cx="839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C</a:t>
                </a:r>
              </a:p>
            </p:txBody>
          </p:sp>
          <p:sp>
            <p:nvSpPr>
              <p:cNvPr id="51277" name="Line 101"/>
              <p:cNvSpPr>
                <a:spLocks noChangeShapeType="1"/>
              </p:cNvSpPr>
              <p:nvPr/>
            </p:nvSpPr>
            <p:spPr bwMode="auto">
              <a:xfrm>
                <a:off x="2998" y="1822"/>
                <a:ext cx="310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78" name="Rectangle 102"/>
              <p:cNvSpPr>
                <a:spLocks noChangeArrowheads="1"/>
              </p:cNvSpPr>
              <p:nvPr/>
            </p:nvSpPr>
            <p:spPr bwMode="auto">
              <a:xfrm>
                <a:off x="3311" y="2155"/>
                <a:ext cx="839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D</a:t>
                </a:r>
              </a:p>
            </p:txBody>
          </p:sp>
          <p:sp>
            <p:nvSpPr>
              <p:cNvPr id="51279" name="Rectangle 103"/>
              <p:cNvSpPr>
                <a:spLocks noChangeArrowheads="1"/>
              </p:cNvSpPr>
              <p:nvPr/>
            </p:nvSpPr>
            <p:spPr bwMode="auto">
              <a:xfrm>
                <a:off x="3308" y="2827"/>
                <a:ext cx="839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E</a:t>
                </a:r>
              </a:p>
            </p:txBody>
          </p:sp>
          <p:sp>
            <p:nvSpPr>
              <p:cNvPr id="51280" name="Line 104"/>
              <p:cNvSpPr>
                <a:spLocks noChangeShapeType="1"/>
              </p:cNvSpPr>
              <p:nvPr/>
            </p:nvSpPr>
            <p:spPr bwMode="auto">
              <a:xfrm flipH="1" flipV="1">
                <a:off x="2555" y="1900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81" name="Line 105"/>
              <p:cNvSpPr>
                <a:spLocks noChangeShapeType="1"/>
              </p:cNvSpPr>
              <p:nvPr/>
            </p:nvSpPr>
            <p:spPr bwMode="auto">
              <a:xfrm>
                <a:off x="2998" y="2254"/>
                <a:ext cx="310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82" name="Line 106"/>
              <p:cNvSpPr>
                <a:spLocks noChangeShapeType="1"/>
              </p:cNvSpPr>
              <p:nvPr/>
            </p:nvSpPr>
            <p:spPr bwMode="auto">
              <a:xfrm flipH="1">
                <a:off x="3707" y="1918"/>
                <a:ext cx="0" cy="243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83" name="Line 107"/>
              <p:cNvSpPr>
                <a:spLocks noChangeShapeType="1"/>
              </p:cNvSpPr>
              <p:nvPr/>
            </p:nvSpPr>
            <p:spPr bwMode="auto">
              <a:xfrm flipH="1" flipV="1">
                <a:off x="3707" y="2350"/>
                <a:ext cx="0" cy="48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84" name="Line 108"/>
              <p:cNvSpPr>
                <a:spLocks noChangeShapeType="1"/>
              </p:cNvSpPr>
              <p:nvPr/>
            </p:nvSpPr>
            <p:spPr bwMode="auto">
              <a:xfrm>
                <a:off x="1366" y="2251"/>
                <a:ext cx="788" cy="5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109"/>
            <p:cNvGrpSpPr>
              <a:grpSpLocks/>
            </p:cNvGrpSpPr>
            <p:nvPr/>
          </p:nvGrpSpPr>
          <p:grpSpPr bwMode="auto">
            <a:xfrm>
              <a:off x="4491038" y="1244600"/>
              <a:ext cx="781050" cy="715963"/>
              <a:chOff x="4032" y="3264"/>
              <a:chExt cx="624" cy="624"/>
            </a:xfrm>
          </p:grpSpPr>
          <p:sp>
            <p:nvSpPr>
              <p:cNvPr id="51258" name="AutoShape 110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59" name="Line 111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0" name="Line 112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1" name="Text Box 113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62" name="Text Box 114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63" name="Text Box 115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64" name="Text Box 116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5" name="Group 117"/>
            <p:cNvGrpSpPr>
              <a:grpSpLocks/>
            </p:cNvGrpSpPr>
            <p:nvPr/>
          </p:nvGrpSpPr>
          <p:grpSpPr bwMode="auto">
            <a:xfrm>
              <a:off x="3556000" y="2036763"/>
              <a:ext cx="781050" cy="715962"/>
              <a:chOff x="4032" y="3264"/>
              <a:chExt cx="624" cy="624"/>
            </a:xfrm>
          </p:grpSpPr>
          <p:sp>
            <p:nvSpPr>
              <p:cNvPr id="51251" name="AutoShape 118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52" name="Line 119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53" name="Line 120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54" name="Text Box 121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55" name="Text Box 122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56" name="Text Box 123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57" name="Text Box 124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6" name="Group 125"/>
            <p:cNvGrpSpPr>
              <a:grpSpLocks/>
            </p:cNvGrpSpPr>
            <p:nvPr/>
          </p:nvGrpSpPr>
          <p:grpSpPr bwMode="auto">
            <a:xfrm>
              <a:off x="5583238" y="2079625"/>
              <a:ext cx="781050" cy="715963"/>
              <a:chOff x="4032" y="3264"/>
              <a:chExt cx="624" cy="624"/>
            </a:xfrm>
          </p:grpSpPr>
          <p:sp>
            <p:nvSpPr>
              <p:cNvPr id="51244" name="AutoShape 126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45" name="Line 127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46" name="Line 128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47" name="Text Box 129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48" name="Text Box 130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49" name="Text Box 131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50" name="Text Box 132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7" name="Group 133"/>
            <p:cNvGrpSpPr>
              <a:grpSpLocks/>
            </p:cNvGrpSpPr>
            <p:nvPr/>
          </p:nvGrpSpPr>
          <p:grpSpPr bwMode="auto">
            <a:xfrm>
              <a:off x="3556000" y="3697288"/>
              <a:ext cx="781050" cy="715962"/>
              <a:chOff x="4032" y="3264"/>
              <a:chExt cx="624" cy="624"/>
            </a:xfrm>
          </p:grpSpPr>
          <p:sp>
            <p:nvSpPr>
              <p:cNvPr id="51237" name="AutoShape 134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38" name="Line 135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39" name="Line 136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40" name="Text Box 137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41" name="Text Box 138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42" name="Text Box 139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43" name="Text Box 140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8" name="Group 141"/>
            <p:cNvGrpSpPr>
              <a:grpSpLocks/>
            </p:cNvGrpSpPr>
            <p:nvPr/>
          </p:nvGrpSpPr>
          <p:grpSpPr bwMode="auto">
            <a:xfrm>
              <a:off x="6208713" y="3621088"/>
              <a:ext cx="779462" cy="715962"/>
              <a:chOff x="4032" y="3264"/>
              <a:chExt cx="624" cy="624"/>
            </a:xfrm>
          </p:grpSpPr>
          <p:sp>
            <p:nvSpPr>
              <p:cNvPr id="51230" name="AutoShape 142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31" name="Line 143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32" name="Line 144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33" name="Text Box 145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34" name="Text Box 146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35" name="Text Box 147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4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36" name="Text Box 148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9" name="Group 149"/>
            <p:cNvGrpSpPr>
              <a:grpSpLocks/>
            </p:cNvGrpSpPr>
            <p:nvPr/>
          </p:nvGrpSpPr>
          <p:grpSpPr bwMode="auto">
            <a:xfrm>
              <a:off x="4648200" y="4273550"/>
              <a:ext cx="781050" cy="715963"/>
              <a:chOff x="4032" y="3264"/>
              <a:chExt cx="624" cy="624"/>
            </a:xfrm>
          </p:grpSpPr>
          <p:sp>
            <p:nvSpPr>
              <p:cNvPr id="51223" name="AutoShape 150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24" name="Line 151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25" name="Line 152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26" name="Text Box 153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27" name="Text Box 154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28" name="Text Box 155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29" name="Text Box 156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10" name="Group 157"/>
            <p:cNvGrpSpPr>
              <a:grpSpLocks/>
            </p:cNvGrpSpPr>
            <p:nvPr/>
          </p:nvGrpSpPr>
          <p:grpSpPr bwMode="auto">
            <a:xfrm>
              <a:off x="4648200" y="5494338"/>
              <a:ext cx="781050" cy="715962"/>
              <a:chOff x="4032" y="3264"/>
              <a:chExt cx="624" cy="624"/>
            </a:xfrm>
          </p:grpSpPr>
          <p:sp>
            <p:nvSpPr>
              <p:cNvPr id="51216" name="AutoShape 158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17" name="Line 159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18" name="Line 160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19" name="Text Box 161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20" name="Text Box 162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21" name="Text Box 163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22" name="Text Box 164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11" name="Group 165"/>
            <p:cNvGrpSpPr>
              <a:grpSpLocks/>
            </p:cNvGrpSpPr>
            <p:nvPr/>
          </p:nvGrpSpPr>
          <p:grpSpPr bwMode="auto">
            <a:xfrm>
              <a:off x="6224588" y="5603875"/>
              <a:ext cx="1677987" cy="609600"/>
              <a:chOff x="3984" y="3024"/>
              <a:chExt cx="1056" cy="384"/>
            </a:xfrm>
          </p:grpSpPr>
          <p:sp>
            <p:nvSpPr>
              <p:cNvPr id="51214" name="Line 166"/>
              <p:cNvSpPr>
                <a:spLocks noChangeShapeType="1"/>
              </p:cNvSpPr>
              <p:nvPr/>
            </p:nvSpPr>
            <p:spPr bwMode="auto">
              <a:xfrm flipH="1" flipV="1">
                <a:off x="3984" y="3408"/>
                <a:ext cx="1056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15" name="Rectangle 167"/>
              <p:cNvSpPr>
                <a:spLocks noChangeArrowheads="1"/>
              </p:cNvSpPr>
              <p:nvPr/>
            </p:nvSpPr>
            <p:spPr bwMode="auto">
              <a:xfrm>
                <a:off x="4260" y="3024"/>
                <a:ext cx="696" cy="3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>
                    <a:solidFill>
                      <a:srgbClr val="000099"/>
                    </a:solidFill>
                    <a:latin typeface="Trebuchet MS" pitchFamily="34" charset="0"/>
                    <a:ea typeface="Arial Unicode MS" pitchFamily="34" charset="-128"/>
                    <a:cs typeface="Arial Unicode MS" pitchFamily="34" charset="-128"/>
                  </a:rPr>
                  <a:t>Umpan Balik</a:t>
                </a:r>
                <a:endParaRPr lang="en-US" sz="2000">
                  <a:solidFill>
                    <a:srgbClr val="000099"/>
                  </a:solidFill>
                  <a:latin typeface="Trebuchet MS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  <p:sp>
        <p:nvSpPr>
          <p:cNvPr id="87" name="Slide Number Placeholder 86"/>
          <p:cNvSpPr>
            <a:spLocks noGrp="1"/>
          </p:cNvSpPr>
          <p:nvPr>
            <p:ph type="sldNum" sz="quarter" idx="4294967295"/>
          </p:nvPr>
        </p:nvSpPr>
        <p:spPr>
          <a:xfrm>
            <a:off x="6477000" y="6324600"/>
            <a:ext cx="3136900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3DF7E4F2-D9F4-4366-9A4C-D2FEC8F07E71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5500372" y="1371600"/>
            <a:ext cx="41008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44490" y="214314"/>
            <a:ext cx="9207500" cy="811212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id-ID" sz="24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Keterlambatan Kirim ke Customer </a:t>
            </a:r>
          </a:p>
          <a:p>
            <a:pPr algn="r">
              <a:defRPr/>
            </a:pPr>
            <a:r>
              <a:rPr lang="id-ID" sz="24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Identifikasi Min 2 Proses Lain Penyebab Keterlambatan!</a:t>
            </a:r>
            <a:endParaRPr lang="en-US" sz="2400" b="1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8153" y="3786385"/>
            <a:ext cx="361223" cy="2308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latin typeface="Arial" pitchFamily="34" charset="0"/>
              </a:rPr>
              <a:t>8.3</a:t>
            </a:r>
          </a:p>
        </p:txBody>
      </p:sp>
      <p:pic>
        <p:nvPicPr>
          <p:cNvPr id="5222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2" y="1561724"/>
            <a:ext cx="9358378" cy="4647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Box 7"/>
          <p:cNvSpPr txBox="1">
            <a:spLocks noChangeArrowheads="1"/>
          </p:cNvSpPr>
          <p:nvPr/>
        </p:nvSpPr>
        <p:spPr bwMode="auto">
          <a:xfrm>
            <a:off x="8465719" y="2285992"/>
            <a:ext cx="1440283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dobe Gothic Std B" pitchFamily="34" charset="-128"/>
                <a:ea typeface="Adobe Gothic Std B" pitchFamily="34" charset="-128"/>
              </a:rPr>
              <a:t>TERLAMBAT </a:t>
            </a:r>
            <a:endParaRPr lang="id-ID" sz="1400" dirty="0">
              <a:solidFill>
                <a:srgbClr val="FF0000"/>
              </a:solidFill>
              <a:latin typeface="Adobe Gothic Std B" pitchFamily="34" charset="-128"/>
              <a:ea typeface="Adobe Gothic Std B" pitchFamily="34" charset="-128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Adobe Gothic Std B" pitchFamily="34" charset="-128"/>
                <a:ea typeface="Adobe Gothic Std B" pitchFamily="34" charset="-128"/>
              </a:rPr>
              <a:t>KIRIM</a:t>
            </a:r>
            <a:endParaRPr lang="id-ID" sz="1400" dirty="0">
              <a:solidFill>
                <a:srgbClr val="FF0000"/>
              </a:solidFill>
              <a:latin typeface="Adobe Gothic Std B" pitchFamily="34" charset="-128"/>
              <a:ea typeface="Adobe Gothic Std B" pitchFamily="34" charset="-128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16200000" flipH="1">
            <a:off x="6504183" y="3735211"/>
            <a:ext cx="4184460" cy="145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31" name="Freeform 5"/>
          <p:cNvSpPr>
            <a:spLocks/>
          </p:cNvSpPr>
          <p:nvPr/>
        </p:nvSpPr>
        <p:spPr bwMode="auto">
          <a:xfrm rot="19120739">
            <a:off x="7899371" y="1888665"/>
            <a:ext cx="914483" cy="369332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rotWithShape="0">
            <a:gsLst>
              <a:gs pos="0">
                <a:srgbClr val="CCFFFF"/>
              </a:gs>
              <a:gs pos="50000">
                <a:srgbClr val="000099"/>
              </a:gs>
              <a:gs pos="100000">
                <a:srgbClr val="CCFFFF"/>
              </a:gs>
            </a:gsLst>
            <a:lin ang="2700000" scaled="1"/>
          </a:gradFill>
          <a:ln w="25400">
            <a:solidFill>
              <a:srgbClr val="000080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09530" y="1357299"/>
            <a:ext cx="1718594" cy="139437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00" b="1" dirty="0">
                <a:solidFill>
                  <a:schemeClr val="tx1"/>
                </a:solidFill>
              </a:rPr>
              <a:t>Contoh :</a:t>
            </a:r>
          </a:p>
          <a:p>
            <a:pPr algn="ctr">
              <a:defRPr/>
            </a:pPr>
            <a:r>
              <a:rPr lang="id-ID" sz="1400" b="1" dirty="0">
                <a:solidFill>
                  <a:schemeClr val="tx1"/>
                </a:solidFill>
              </a:rPr>
              <a:t>Proses produksi 1 minggu tetapi  customer minta 1 hari order tetap diterima</a:t>
            </a:r>
          </a:p>
        </p:txBody>
      </p:sp>
      <p:sp>
        <p:nvSpPr>
          <p:cNvPr id="15" name="Up Arrow 14"/>
          <p:cNvSpPr/>
          <p:nvPr/>
        </p:nvSpPr>
        <p:spPr>
          <a:xfrm rot="19875727">
            <a:off x="1780522" y="2792031"/>
            <a:ext cx="299163" cy="405512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52234" name="TextBox 15"/>
          <p:cNvSpPr txBox="1">
            <a:spLocks noChangeArrowheads="1"/>
          </p:cNvSpPr>
          <p:nvPr/>
        </p:nvSpPr>
        <p:spPr bwMode="auto">
          <a:xfrm>
            <a:off x="5516568" y="1584438"/>
            <a:ext cx="21482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rgbClr val="FF0000"/>
                </a:solidFill>
                <a:latin typeface="Adobe Gothic Std B" pitchFamily="34" charset="-128"/>
                <a:ea typeface="Adobe Gothic Std B" pitchFamily="34" charset="-128"/>
              </a:rPr>
              <a:t>Sumber masalah berasal dari proses apa saja ?</a:t>
            </a:r>
          </a:p>
        </p:txBody>
      </p:sp>
      <p:sp>
        <p:nvSpPr>
          <p:cNvPr id="17" name="Oval 16"/>
          <p:cNvSpPr/>
          <p:nvPr/>
        </p:nvSpPr>
        <p:spPr>
          <a:xfrm>
            <a:off x="1784652" y="3132715"/>
            <a:ext cx="1106671" cy="84874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8" name="Action Button: Forward or Next 17">
            <a:hlinkClick r:id="" action="ppaction://noaction" highlightClick="1"/>
          </p:cNvPr>
          <p:cNvSpPr/>
          <p:nvPr/>
        </p:nvSpPr>
        <p:spPr>
          <a:xfrm>
            <a:off x="8382024" y="6215083"/>
            <a:ext cx="500066" cy="42862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432721" y="1196752"/>
            <a:ext cx="7498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5D185-771B-488E-92C4-583DEB6B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0" y="0"/>
            <a:ext cx="356014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Process Approach and Risk Process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7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01750"/>
            <a:ext cx="8543925" cy="1325563"/>
          </a:xfrm>
        </p:spPr>
        <p:txBody>
          <a:bodyPr/>
          <a:lstStyle/>
          <a:p>
            <a:r>
              <a:rPr lang="id-ID" b="1" dirty="0"/>
              <a:t>Sustainability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96280"/>
              </p:ext>
            </p:extLst>
          </p:nvPr>
        </p:nvGraphicFramePr>
        <p:xfrm>
          <a:off x="1496270" y="1295400"/>
          <a:ext cx="8742261" cy="4444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loud Callout 4"/>
          <p:cNvSpPr/>
          <p:nvPr/>
        </p:nvSpPr>
        <p:spPr>
          <a:xfrm>
            <a:off x="6675980" y="973418"/>
            <a:ext cx="936531" cy="762001"/>
          </a:xfrm>
          <a:prstGeom prst="cloudCallout">
            <a:avLst>
              <a:gd name="adj1" fmla="val -81439"/>
              <a:gd name="adj2" fmla="val 3206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id-ID" dirty="0">
                <a:solidFill>
                  <a:prstClr val="white"/>
                </a:solidFill>
              </a:rPr>
              <a:t>Risk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2964311" y="2268818"/>
            <a:ext cx="941015" cy="661453"/>
          </a:xfrm>
          <a:prstGeom prst="cloudCallout">
            <a:avLst>
              <a:gd name="adj1" fmla="val 24622"/>
              <a:gd name="adj2" fmla="val 11250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id-ID" dirty="0">
                <a:solidFill>
                  <a:prstClr val="white"/>
                </a:solidFill>
              </a:rPr>
              <a:t>Risk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4188960" y="5012018"/>
            <a:ext cx="915801" cy="740945"/>
          </a:xfrm>
          <a:prstGeom prst="cloudCallout">
            <a:avLst>
              <a:gd name="adj1" fmla="val 77652"/>
              <a:gd name="adj2" fmla="val -923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id-ID" dirty="0">
                <a:solidFill>
                  <a:prstClr val="white"/>
                </a:solidFill>
              </a:rPr>
              <a:t>Risk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7811694" y="3920682"/>
            <a:ext cx="1096216" cy="746617"/>
          </a:xfrm>
          <a:prstGeom prst="cloudCallout">
            <a:avLst>
              <a:gd name="adj1" fmla="val -81439"/>
              <a:gd name="adj2" fmla="val -3749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id-ID" dirty="0">
                <a:solidFill>
                  <a:prstClr val="white"/>
                </a:solidFill>
              </a:rPr>
              <a:t>Risk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322369" y="3792819"/>
            <a:ext cx="2174221" cy="1896035"/>
          </a:xfrm>
          <a:prstGeom prst="wedgeRoundRectCallout">
            <a:avLst>
              <a:gd name="adj1" fmla="val 87710"/>
              <a:gd name="adj2" fmla="val 8599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id-ID" sz="1600" dirty="0">
                <a:solidFill>
                  <a:prstClr val="white"/>
                </a:solidFill>
              </a:rPr>
              <a:t>Risiko atas Sustainability Perusahaan datang dari kegagalan terwujudnya objective</a:t>
            </a:r>
          </a:p>
        </p:txBody>
      </p:sp>
      <p:sp>
        <p:nvSpPr>
          <p:cNvPr id="10" name="Flowchart: Connector 9"/>
          <p:cNvSpPr/>
          <p:nvPr/>
        </p:nvSpPr>
        <p:spPr>
          <a:xfrm>
            <a:off x="5347393" y="4648294"/>
            <a:ext cx="1051367" cy="110466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id-ID">
              <a:solidFill>
                <a:prstClr val="white"/>
              </a:solidFill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3650111" y="2971894"/>
            <a:ext cx="1073603" cy="110466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id-ID">
              <a:solidFill>
                <a:prstClr val="white"/>
              </a:solidFill>
            </a:endParaRPr>
          </a:p>
        </p:txBody>
      </p:sp>
      <p:sp>
        <p:nvSpPr>
          <p:cNvPr id="12" name="Flowchart: Connector 11"/>
          <p:cNvSpPr/>
          <p:nvPr/>
        </p:nvSpPr>
        <p:spPr>
          <a:xfrm>
            <a:off x="6926716" y="2954616"/>
            <a:ext cx="1142993" cy="110466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id-ID">
              <a:solidFill>
                <a:prstClr val="white"/>
              </a:solidFill>
            </a:endParaRPr>
          </a:p>
        </p:txBody>
      </p:sp>
      <p:sp>
        <p:nvSpPr>
          <p:cNvPr id="13" name="Flowchart: Connector 12"/>
          <p:cNvSpPr/>
          <p:nvPr/>
        </p:nvSpPr>
        <p:spPr>
          <a:xfrm>
            <a:off x="5326510" y="1277499"/>
            <a:ext cx="1092652" cy="1067517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id-ID" sz="1200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5358" y="3107018"/>
            <a:ext cx="12305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100" dirty="0" err="1">
                <a:solidFill>
                  <a:prstClr val="white"/>
                </a:solidFill>
              </a:rPr>
              <a:t>Ketidakstabilan</a:t>
            </a:r>
            <a:r>
              <a:rPr lang="en-US" sz="1100" dirty="0">
                <a:solidFill>
                  <a:prstClr val="white"/>
                </a:solidFill>
              </a:rPr>
              <a:t> </a:t>
            </a:r>
            <a:r>
              <a:rPr lang="en-US" sz="1100" dirty="0" err="1">
                <a:solidFill>
                  <a:prstClr val="white"/>
                </a:solidFill>
              </a:rPr>
              <a:t>akibat</a:t>
            </a:r>
            <a:r>
              <a:rPr lang="en-US" sz="1100" dirty="0">
                <a:solidFill>
                  <a:prstClr val="white"/>
                </a:solidFill>
              </a:rPr>
              <a:t> </a:t>
            </a:r>
            <a:r>
              <a:rPr lang="en-US" sz="1100" dirty="0" err="1">
                <a:solidFill>
                  <a:prstClr val="white"/>
                </a:solidFill>
              </a:rPr>
              <a:t>perubahan</a:t>
            </a:r>
            <a:r>
              <a:rPr lang="en-US" sz="1100" dirty="0">
                <a:solidFill>
                  <a:prstClr val="white"/>
                </a:solidFill>
              </a:rPr>
              <a:t>, </a:t>
            </a:r>
            <a:r>
              <a:rPr lang="en-US" sz="1100" dirty="0" err="1">
                <a:solidFill>
                  <a:prstClr val="white"/>
                </a:solidFill>
              </a:rPr>
              <a:t>keputusan</a:t>
            </a:r>
            <a:endParaRPr lang="id-ID" sz="1100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02712" y="4935818"/>
            <a:ext cx="91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200" dirty="0" err="1">
                <a:solidFill>
                  <a:prstClr val="white"/>
                </a:solidFill>
              </a:rPr>
              <a:t>Organisasi</a:t>
            </a:r>
            <a:r>
              <a:rPr lang="en-US" sz="1200" dirty="0">
                <a:solidFill>
                  <a:prstClr val="white"/>
                </a:solidFill>
              </a:rPr>
              <a:t> </a:t>
            </a:r>
            <a:r>
              <a:rPr lang="en-US" sz="1200" dirty="0" err="1">
                <a:solidFill>
                  <a:prstClr val="white"/>
                </a:solidFill>
              </a:rPr>
              <a:t>tidak</a:t>
            </a:r>
            <a:r>
              <a:rPr lang="en-US" sz="1200" dirty="0">
                <a:solidFill>
                  <a:prstClr val="white"/>
                </a:solidFill>
              </a:rPr>
              <a:t> </a:t>
            </a:r>
            <a:r>
              <a:rPr lang="en-US" sz="1200" dirty="0" err="1">
                <a:solidFill>
                  <a:prstClr val="white"/>
                </a:solidFill>
              </a:rPr>
              <a:t>sehat</a:t>
            </a:r>
            <a:r>
              <a:rPr lang="en-US" sz="1200" dirty="0">
                <a:solidFill>
                  <a:prstClr val="white"/>
                </a:solidFill>
              </a:rPr>
              <a:t> </a:t>
            </a:r>
            <a:endParaRPr lang="id-ID" sz="1200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50110" y="3259418"/>
            <a:ext cx="100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200" dirty="0" err="1">
                <a:solidFill>
                  <a:prstClr val="white"/>
                </a:solidFill>
              </a:rPr>
              <a:t>Banyak</a:t>
            </a:r>
            <a:r>
              <a:rPr lang="en-US" sz="1200" dirty="0">
                <a:solidFill>
                  <a:prstClr val="white"/>
                </a:solidFill>
              </a:rPr>
              <a:t> </a:t>
            </a:r>
            <a:r>
              <a:rPr lang="en-US" sz="1200" dirty="0" err="1">
                <a:solidFill>
                  <a:prstClr val="white"/>
                </a:solidFill>
              </a:rPr>
              <a:t>kebakaran</a:t>
            </a:r>
            <a:endParaRPr lang="id-ID" sz="1200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02712" y="1430618"/>
            <a:ext cx="91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</a:rPr>
              <a:t>Defect </a:t>
            </a:r>
            <a:r>
              <a:rPr lang="en-US" sz="1200" dirty="0" err="1">
                <a:solidFill>
                  <a:prstClr val="white"/>
                </a:solidFill>
              </a:rPr>
              <a:t>tinggi</a:t>
            </a:r>
            <a:r>
              <a:rPr lang="en-US" sz="1200" dirty="0">
                <a:solidFill>
                  <a:prstClr val="white"/>
                </a:solidFill>
              </a:rPr>
              <a:t>, </a:t>
            </a:r>
            <a:r>
              <a:rPr lang="en-US" sz="1200" dirty="0" err="1">
                <a:solidFill>
                  <a:prstClr val="white"/>
                </a:solidFill>
              </a:rPr>
              <a:t>tidak</a:t>
            </a:r>
            <a:r>
              <a:rPr lang="en-US" sz="1200" dirty="0">
                <a:solidFill>
                  <a:prstClr val="white"/>
                </a:solidFill>
              </a:rPr>
              <a:t> </a:t>
            </a:r>
            <a:r>
              <a:rPr lang="en-US" sz="1200" dirty="0" err="1">
                <a:solidFill>
                  <a:prstClr val="white"/>
                </a:solidFill>
              </a:rPr>
              <a:t>efisien</a:t>
            </a:r>
            <a:endParaRPr lang="id-ID" sz="1200" dirty="0">
              <a:solidFill>
                <a:prstClr val="white"/>
              </a:solidFill>
            </a:endParaRPr>
          </a:p>
        </p:txBody>
      </p:sp>
      <p:sp>
        <p:nvSpPr>
          <p:cNvPr id="18" name="Flowchart: Connector 17"/>
          <p:cNvSpPr/>
          <p:nvPr/>
        </p:nvSpPr>
        <p:spPr>
          <a:xfrm>
            <a:off x="5097910" y="2730346"/>
            <a:ext cx="1544857" cy="1584027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9495" y="3183785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d-ID" dirty="0">
                <a:solidFill>
                  <a:prstClr val="white"/>
                </a:solidFill>
              </a:rPr>
              <a:t>Corporate Sustainability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7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639" y="3810000"/>
            <a:ext cx="3913361" cy="276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014" y="390955"/>
            <a:ext cx="8214405" cy="1499616"/>
          </a:xfrm>
        </p:spPr>
        <p:txBody>
          <a:bodyPr>
            <a:normAutofit/>
          </a:bodyPr>
          <a:lstStyle/>
          <a:p>
            <a:pPr algn="ctr"/>
            <a:r>
              <a:rPr lang="id-ID" sz="2800" b="1" dirty="0"/>
              <a:t>RISIKO GAGAL MEWUJUDKAN TUJUAN/ OBJECTIVE</a:t>
            </a:r>
          </a:p>
        </p:txBody>
      </p:sp>
      <p:sp>
        <p:nvSpPr>
          <p:cNvPr id="6" name="Flowchart: Off-page Connector 5"/>
          <p:cNvSpPr/>
          <p:nvPr/>
        </p:nvSpPr>
        <p:spPr>
          <a:xfrm rot="16200000">
            <a:off x="663251" y="1561626"/>
            <a:ext cx="847164" cy="1289237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896960"/>
            <a:ext cx="1108538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RISIKO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ORGANISASI</a:t>
            </a:r>
            <a:endParaRPr lang="id-ID" sz="1400" dirty="0">
              <a:solidFill>
                <a:schemeClr val="bg1"/>
              </a:solidFill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8" name="Flowchart: Off-page Connector 7"/>
          <p:cNvSpPr/>
          <p:nvPr/>
        </p:nvSpPr>
        <p:spPr>
          <a:xfrm rot="16200000">
            <a:off x="1044743" y="2248053"/>
            <a:ext cx="847164" cy="2023081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2870554"/>
            <a:ext cx="130380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RISIKO PROSES/ OPERATIONAL</a:t>
            </a:r>
            <a:endParaRPr lang="id-ID" sz="1400" dirty="0">
              <a:solidFill>
                <a:schemeClr val="bg1"/>
              </a:solidFill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10" name="Flowchart: Off-page Connector 9"/>
          <p:cNvSpPr/>
          <p:nvPr/>
        </p:nvSpPr>
        <p:spPr>
          <a:xfrm rot="16200000">
            <a:off x="3494556" y="2009579"/>
            <a:ext cx="847164" cy="2526924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3200" y="2923418"/>
            <a:ext cx="1981200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BANYAK MASALAH </a:t>
            </a:r>
            <a:r>
              <a:rPr lang="en-US" sz="1400" dirty="0" err="1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waktu</a:t>
            </a:r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habis</a:t>
            </a:r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untuk</a:t>
            </a:r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memadamkan</a:t>
            </a:r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api</a:t>
            </a:r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, cost </a:t>
            </a:r>
            <a:r>
              <a:rPr lang="en-US" sz="1400" dirty="0" err="1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tinggi</a:t>
            </a:r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 </a:t>
            </a:r>
            <a:endParaRPr lang="id-ID" sz="1400" dirty="0">
              <a:solidFill>
                <a:schemeClr val="bg1"/>
              </a:solidFill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12" name="Flowchart: Off-page Connector 11"/>
          <p:cNvSpPr/>
          <p:nvPr/>
        </p:nvSpPr>
        <p:spPr>
          <a:xfrm rot="16200000">
            <a:off x="2213232" y="1494739"/>
            <a:ext cx="847164" cy="1431977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0825" y="1856618"/>
            <a:ext cx="1127175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ORGANISASI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TIDAK SEHAT</a:t>
            </a:r>
            <a:endParaRPr lang="id-ID" sz="1400" dirty="0">
              <a:solidFill>
                <a:schemeClr val="bg1"/>
              </a:solidFill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14" name="Flowchart: Off-page Connector 13"/>
          <p:cNvSpPr/>
          <p:nvPr/>
        </p:nvSpPr>
        <p:spPr>
          <a:xfrm rot="16200000">
            <a:off x="3854335" y="1383243"/>
            <a:ext cx="847164" cy="1654967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1" y="1856618"/>
            <a:ext cx="1235447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ORGANISASI TIDAK BERKEMBANG</a:t>
            </a:r>
            <a:endParaRPr lang="id-ID" sz="1400" dirty="0">
              <a:solidFill>
                <a:schemeClr val="bg1"/>
              </a:solidFill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 rot="16200000">
            <a:off x="1037459" y="3325495"/>
            <a:ext cx="847164" cy="2037653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565" y="4169509"/>
            <a:ext cx="1478610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RISIKO PRODUKSI </a:t>
            </a:r>
            <a:endParaRPr lang="id-ID" sz="1400" dirty="0">
              <a:solidFill>
                <a:schemeClr val="bg1"/>
              </a:solidFill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18" name="Flowchart: Off-page Connector 17"/>
          <p:cNvSpPr/>
          <p:nvPr/>
        </p:nvSpPr>
        <p:spPr>
          <a:xfrm rot="16200000">
            <a:off x="3271768" y="3317100"/>
            <a:ext cx="847164" cy="2081342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04150" y="4061936"/>
            <a:ext cx="1489399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Narrow" pitchFamily="34" charset="0"/>
              </a:rPr>
              <a:t>BIAYA PRODUKSI IN-EFISIENSI TINGGI</a:t>
            </a:r>
            <a:endParaRPr lang="id-ID" sz="14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0" name="Flowchart: Off-page Connector 19"/>
          <p:cNvSpPr/>
          <p:nvPr/>
        </p:nvSpPr>
        <p:spPr>
          <a:xfrm rot="16200000">
            <a:off x="4435573" y="2587524"/>
            <a:ext cx="2998692" cy="1388966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4230" y="2273478"/>
            <a:ext cx="1056571" cy="203132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Kepercayaan</a:t>
            </a:r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 </a:t>
            </a:r>
            <a:r>
              <a:rPr lang="id-ID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 Pemegang Saham dan Stake Holders </a:t>
            </a:r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Pelanggan</a:t>
            </a:r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, Supplier, </a:t>
            </a:r>
            <a:r>
              <a:rPr lang="en-US" sz="1400" dirty="0" err="1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Karyawan</a:t>
            </a:r>
            <a:r>
              <a:rPr lang="en-US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) </a:t>
            </a:r>
            <a:r>
              <a:rPr lang="id-ID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turun</a:t>
            </a:r>
          </a:p>
        </p:txBody>
      </p:sp>
      <p:sp>
        <p:nvSpPr>
          <p:cNvPr id="22" name="Flowchart: Off-page Connector 21"/>
          <p:cNvSpPr/>
          <p:nvPr/>
        </p:nvSpPr>
        <p:spPr>
          <a:xfrm rot="16200000">
            <a:off x="5857035" y="2637389"/>
            <a:ext cx="2998692" cy="1289237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latin typeface="Arial Narrow" pitchFamily="34" charset="0"/>
              <a:cs typeface="Angsana New" pitchFamily="18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0928" y="2618618"/>
            <a:ext cx="1096219" cy="116955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Arial Narrow" pitchFamily="34" charset="0"/>
                <a:cs typeface="Angsana New" pitchFamily="18" charset="-34"/>
              </a:rPr>
              <a:t>Pertumbuhan Pendapatan &amp; Perusahaan  melambat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5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146B7A-5CBC-4C19-AF7E-5CBB88B4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276" y="2133600"/>
            <a:ext cx="3356014" cy="4191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525" y="1066800"/>
            <a:ext cx="8915400" cy="990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 err="1"/>
              <a:t>Solusi</a:t>
            </a:r>
            <a:r>
              <a:rPr lang="en-US" sz="2400" dirty="0"/>
              <a:t> </a:t>
            </a:r>
            <a:r>
              <a:rPr lang="en-US" sz="2400" dirty="0" err="1"/>
              <a:t>terbaik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yang </a:t>
            </a:r>
            <a:r>
              <a:rPr lang="en-US" sz="2400" dirty="0" err="1"/>
              <a:t>bisa</a:t>
            </a:r>
            <a:endParaRPr lang="en-US" sz="2400" dirty="0"/>
          </a:p>
          <a:p>
            <a:pPr algn="ctr">
              <a:buNone/>
            </a:pPr>
            <a:r>
              <a:rPr lang="en-US" sz="2800" b="1" dirty="0"/>
              <a:t>MENCEGAH TERJADINYA MASALAH</a:t>
            </a: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85900" y="3467100"/>
            <a:ext cx="8502650" cy="3086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err="1"/>
              <a:t>Kalaupun</a:t>
            </a:r>
            <a:r>
              <a:rPr lang="en-US" sz="2000" dirty="0"/>
              <a:t> </a:t>
            </a:r>
            <a:r>
              <a:rPr lang="en-US" sz="2000" dirty="0" err="1"/>
              <a:t>pencegahan</a:t>
            </a:r>
            <a:r>
              <a:rPr lang="en-US" sz="2000" dirty="0"/>
              <a:t> </a:t>
            </a:r>
            <a:r>
              <a:rPr lang="en-US" sz="2000" dirty="0" err="1"/>
              <a:t>gagal</a:t>
            </a:r>
            <a:r>
              <a:rPr lang="en-US" sz="2000" dirty="0"/>
              <a:t>,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,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/>
              <a:t>Perusahaan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dirty="0"/>
              <a:t>MENGURANGI DAMPAK DARI MASALAH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berdampak</a:t>
            </a:r>
            <a:r>
              <a:rPr lang="en-US" sz="2400" dirty="0"/>
              <a:t> fatal </a:t>
            </a:r>
            <a:r>
              <a:rPr lang="en-US" sz="2400" dirty="0" err="1"/>
              <a:t>bagi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stakeholder  </a:t>
            </a:r>
          </a:p>
        </p:txBody>
      </p:sp>
      <p:sp>
        <p:nvSpPr>
          <p:cNvPr id="6" name="Down Arrow 5"/>
          <p:cNvSpPr/>
          <p:nvPr/>
        </p:nvSpPr>
        <p:spPr>
          <a:xfrm>
            <a:off x="5200650" y="2209800"/>
            <a:ext cx="107315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B75A38-070B-47A2-A1AD-3E1E15738038}"/>
              </a:ext>
            </a:extLst>
          </p:cNvPr>
          <p:cNvSpPr/>
          <p:nvPr/>
        </p:nvSpPr>
        <p:spPr>
          <a:xfrm>
            <a:off x="0" y="0"/>
            <a:ext cx="825500" cy="236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D7BB8-4E5D-4314-9347-5B404B784C58}"/>
              </a:ext>
            </a:extLst>
          </p:cNvPr>
          <p:cNvSpPr/>
          <p:nvPr/>
        </p:nvSpPr>
        <p:spPr>
          <a:xfrm>
            <a:off x="150830" y="546100"/>
            <a:ext cx="7512050" cy="228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20241F1-C85B-45C9-8BA5-70D231DF5F22}"/>
              </a:ext>
            </a:extLst>
          </p:cNvPr>
          <p:cNvSpPr/>
          <p:nvPr/>
        </p:nvSpPr>
        <p:spPr>
          <a:xfrm rot="16200000">
            <a:off x="236556" y="396875"/>
            <a:ext cx="1397000" cy="15684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787900" cy="1143000"/>
          </a:xfrm>
        </p:spPr>
        <p:txBody>
          <a:bodyPr>
            <a:normAutofit/>
          </a:bodyPr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Krisis</a:t>
            </a:r>
            <a:r>
              <a:rPr lang="en-US" dirty="0"/>
              <a:t> 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" y="914400"/>
            <a:ext cx="8915400" cy="12192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Krisis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tiba-tiba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0200" y="1676400"/>
          <a:ext cx="9328150" cy="463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6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1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r>
                        <a:rPr lang="en-US" dirty="0" err="1"/>
                        <a:t>Asal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Muasalnya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Krisis</a:t>
                      </a:r>
                      <a:endParaRPr lang="en-US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Penangkal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Krisis</a:t>
                      </a:r>
                      <a:endParaRPr lang="en-US" dirty="0"/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Pembiaran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masalah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err="1"/>
                        <a:t>Masalah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kecil</a:t>
                      </a:r>
                      <a:r>
                        <a:rPr lang="en-US" sz="1600" dirty="0"/>
                        <a:t> yang </a:t>
                      </a:r>
                      <a:r>
                        <a:rPr lang="en-US" sz="1600" dirty="0" err="1"/>
                        <a:t>tidak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diselesaikan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menumpuk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membesar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menjadi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seperti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efek</a:t>
                      </a:r>
                      <a:r>
                        <a:rPr lang="en-US" sz="1600" dirty="0"/>
                        <a:t> bola </a:t>
                      </a:r>
                      <a:r>
                        <a:rPr lang="en-US" sz="1600" dirty="0" err="1"/>
                        <a:t>salju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menjadi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krisis</a:t>
                      </a:r>
                      <a:endParaRPr lang="en-US" sz="16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Manajemen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Kelola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Masalah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menyelesaikan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masalah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melakukan</a:t>
                      </a:r>
                      <a:r>
                        <a:rPr lang="en-US" sz="1600" dirty="0"/>
                        <a:t> 2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tindakan</a:t>
                      </a:r>
                      <a:r>
                        <a:rPr lang="en-US" sz="1600" baseline="0" dirty="0"/>
                        <a:t> : 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aseline="0" dirty="0" err="1"/>
                        <a:t>Tindakan</a:t>
                      </a:r>
                      <a:r>
                        <a:rPr lang="en-US" sz="1600" baseline="0" dirty="0"/>
                        <a:t> 1 : </a:t>
                      </a:r>
                      <a:r>
                        <a:rPr lang="en-US" sz="1600" baseline="0" dirty="0" err="1"/>
                        <a:t>Menyelesaikan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masalah</a:t>
                      </a:r>
                      <a:r>
                        <a:rPr lang="en-US" sz="1600" baseline="0" dirty="0"/>
                        <a:t> (</a:t>
                      </a:r>
                      <a:r>
                        <a:rPr lang="en-US" sz="1600" baseline="0" dirty="0" err="1"/>
                        <a:t>memadamkan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api</a:t>
                      </a:r>
                      <a:r>
                        <a:rPr lang="en-US" sz="1600" baseline="0" dirty="0"/>
                        <a:t>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aseline="0" dirty="0" err="1"/>
                        <a:t>Tindakan</a:t>
                      </a:r>
                      <a:r>
                        <a:rPr lang="en-US" sz="1600" baseline="0" dirty="0"/>
                        <a:t> 2 : </a:t>
                      </a:r>
                      <a:r>
                        <a:rPr lang="en-US" sz="1600" baseline="0" dirty="0" err="1"/>
                        <a:t>Menyelesaikan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sumber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masalah</a:t>
                      </a:r>
                      <a:r>
                        <a:rPr lang="en-US" sz="1600" baseline="0" dirty="0"/>
                        <a:t> (</a:t>
                      </a:r>
                      <a:r>
                        <a:rPr lang="en-US" sz="1600" baseline="0" dirty="0" err="1"/>
                        <a:t>memperbaiki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penyebab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kebakakaran</a:t>
                      </a:r>
                      <a:r>
                        <a:rPr lang="en-US" sz="1600" baseline="0" dirty="0"/>
                        <a:t>) </a:t>
                      </a:r>
                      <a:r>
                        <a:rPr lang="en-US" sz="1600" baseline="0" dirty="0" err="1"/>
                        <a:t>supaya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tidak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terulang</a:t>
                      </a:r>
                      <a:r>
                        <a:rPr lang="en-US" sz="1600" baseline="0" dirty="0"/>
                        <a:t> </a:t>
                      </a:r>
                    </a:p>
                    <a:p>
                      <a:pPr marL="342900" indent="-342900">
                        <a:buNone/>
                      </a:pPr>
                      <a:r>
                        <a:rPr lang="en-US" sz="1600" baseline="0" dirty="0"/>
                        <a:t>ILMU CORRECTIVE ACTION (PROBLEM SOLVING)</a:t>
                      </a:r>
                      <a:endParaRPr lang="en-US" sz="1600" dirty="0"/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Ketidaktanggapan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perusahaan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terhadap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perubahan</a:t>
                      </a:r>
                      <a:r>
                        <a:rPr lang="en-US" sz="1600" dirty="0"/>
                        <a:t> yang </a:t>
                      </a:r>
                      <a:r>
                        <a:rPr lang="en-US" sz="1600" dirty="0" err="1"/>
                        <a:t>terjadi</a:t>
                      </a:r>
                      <a:endParaRPr lang="en-US" sz="16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Memantau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Perubahan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Prediksi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masa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depan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potensi</a:t>
                      </a:r>
                      <a:r>
                        <a:rPr lang="en-US" sz="1600" baseline="0" dirty="0"/>
                        <a:t> problem </a:t>
                      </a:r>
                      <a:r>
                        <a:rPr lang="en-US" sz="1600" baseline="0" dirty="0" err="1"/>
                        <a:t>atau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potensi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peluang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 pitchFamily="2" charset="2"/>
                        </a:rPr>
                        <a:t></a:t>
                      </a:r>
                    </a:p>
                    <a:p>
                      <a:r>
                        <a:rPr lang="en-US" sz="1600" baseline="0" dirty="0">
                          <a:sym typeface="Wingdings" pitchFamily="2" charset="2"/>
                        </a:rPr>
                        <a:t>ILMU MANAGEMENT RISK  </a:t>
                      </a:r>
                      <a:endParaRPr lang="en-US" sz="1600" dirty="0"/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Kelambatan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perusahaan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dalam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menangani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masalah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besar</a:t>
                      </a:r>
                      <a:r>
                        <a:rPr lang="en-US" sz="1600" dirty="0"/>
                        <a:t>, yang  </a:t>
                      </a:r>
                      <a:r>
                        <a:rPr lang="en-US" sz="1600" dirty="0" err="1"/>
                        <a:t>mengakibatkan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dampak</a:t>
                      </a:r>
                      <a:r>
                        <a:rPr lang="en-US" sz="1600" dirty="0"/>
                        <a:t> yang </a:t>
                      </a:r>
                      <a:r>
                        <a:rPr lang="en-US" sz="1600" dirty="0" err="1"/>
                        <a:t>terlalu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besar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bagi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perusahaan</a:t>
                      </a:r>
                      <a:r>
                        <a:rPr lang="en-US" sz="1600" dirty="0"/>
                        <a:t> </a:t>
                      </a:r>
                    </a:p>
                    <a:p>
                      <a:endParaRPr lang="en-US" sz="16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Sistem</a:t>
                      </a:r>
                      <a:r>
                        <a:rPr lang="en-US" sz="1600" baseline="0" dirty="0"/>
                        <a:t> Emergency Respond, </a:t>
                      </a:r>
                      <a:r>
                        <a:rPr lang="en-US" sz="1600" baseline="0" dirty="0" err="1"/>
                        <a:t>untuk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mengalokasir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masalah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untuk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mempercepat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penanganan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sehingga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masalah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tidak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meluas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hingga</a:t>
                      </a:r>
                      <a:r>
                        <a:rPr lang="en-US" sz="1600" baseline="0" dirty="0"/>
                        <a:t> SANGAT MENGANGGU stakeholder (</a:t>
                      </a:r>
                      <a:r>
                        <a:rPr lang="en-US" sz="1600" baseline="0" dirty="0" err="1"/>
                        <a:t>pihak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terkait</a:t>
                      </a:r>
                      <a:r>
                        <a:rPr lang="en-US" sz="1600" baseline="0" dirty="0"/>
                        <a:t>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baseline="0" dirty="0"/>
                        <a:t>Sistem recovery yang </a:t>
                      </a:r>
                      <a:r>
                        <a:rPr lang="en-US" sz="1600" baseline="0" dirty="0" err="1"/>
                        <a:t>cepat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untuk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mengembalikan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perusahaan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ke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kondisi</a:t>
                      </a:r>
                      <a:r>
                        <a:rPr lang="en-US" sz="1600" baseline="0" dirty="0"/>
                        <a:t> normal operation </a:t>
                      </a:r>
                    </a:p>
                    <a:p>
                      <a:pPr marL="342900" indent="-342900">
                        <a:buFont typeface="+mj-lt"/>
                        <a:buNone/>
                      </a:pPr>
                      <a:r>
                        <a:rPr lang="en-US" sz="1600" baseline="0" dirty="0"/>
                        <a:t>ILMU BUSINESS CONTINUITY MANAGEMENT</a:t>
                      </a:r>
                      <a:endParaRPr lang="en-US" sz="1600" dirty="0"/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7181AA6-43CA-4232-B35A-C592A04F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26150" y="76201"/>
            <a:ext cx="3632200" cy="155312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6200"/>
            <a:ext cx="8915400" cy="762000"/>
          </a:xfrm>
        </p:spPr>
        <p:txBody>
          <a:bodyPr>
            <a:normAutofit/>
          </a:bodyPr>
          <a:lstStyle/>
          <a:p>
            <a:r>
              <a:rPr lang="en-US" sz="2800" u="sng" dirty="0" err="1"/>
              <a:t>Siklus</a:t>
            </a:r>
            <a:r>
              <a:rPr lang="en-US" sz="2800" u="sng" dirty="0"/>
              <a:t> </a:t>
            </a:r>
            <a:r>
              <a:rPr lang="en-US" sz="2800" u="sng" dirty="0" err="1"/>
              <a:t>Bisnis</a:t>
            </a:r>
            <a:r>
              <a:rPr lang="en-US" sz="2800" u="sng" dirty="0"/>
              <a:t> Perusahaan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8251" y="877672"/>
            <a:ext cx="72881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Issue Internal/ External,</a:t>
            </a:r>
          </a:p>
          <a:p>
            <a:pPr algn="ctr"/>
            <a:r>
              <a:rPr lang="en-US" u="sng" dirty="0"/>
              <a:t> </a:t>
            </a:r>
            <a:r>
              <a:rPr lang="en-US" u="sng" dirty="0" err="1"/>
              <a:t>Tuntutan</a:t>
            </a:r>
            <a:r>
              <a:rPr lang="en-US" u="sng" dirty="0"/>
              <a:t> </a:t>
            </a:r>
            <a:r>
              <a:rPr lang="en-US" u="sng" dirty="0" err="1"/>
              <a:t>dan</a:t>
            </a:r>
            <a:r>
              <a:rPr lang="en-US" u="sng" dirty="0"/>
              <a:t> </a:t>
            </a:r>
            <a:r>
              <a:rPr lang="en-US" u="sng" dirty="0" err="1"/>
              <a:t>harapan</a:t>
            </a:r>
            <a:r>
              <a:rPr lang="en-US" u="sng" dirty="0"/>
              <a:t> </a:t>
            </a:r>
            <a:r>
              <a:rPr lang="en-US" u="sng" dirty="0" err="1"/>
              <a:t>dari</a:t>
            </a:r>
            <a:r>
              <a:rPr lang="en-US" u="sng" dirty="0"/>
              <a:t> </a:t>
            </a:r>
            <a:r>
              <a:rPr lang="en-US" u="sng" dirty="0" err="1"/>
              <a:t>pihak</a:t>
            </a:r>
            <a:r>
              <a:rPr lang="en-US" u="sng" dirty="0"/>
              <a:t> </a:t>
            </a:r>
            <a:r>
              <a:rPr lang="en-US" u="sng" dirty="0" err="1"/>
              <a:t>terkait</a:t>
            </a:r>
            <a:r>
              <a:rPr lang="en-US" u="sng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200" y="1828802"/>
            <a:ext cx="180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Perencanaan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165100" y="2438400"/>
            <a:ext cx="264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 err="1"/>
              <a:t>Strategi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 err="1"/>
              <a:t>Strategi</a:t>
            </a:r>
            <a:r>
              <a:rPr lang="en-US" sz="1600" dirty="0"/>
              <a:t> </a:t>
            </a:r>
            <a:r>
              <a:rPr lang="en-US" sz="1600" dirty="0" err="1"/>
              <a:t>Eksekusi</a:t>
            </a:r>
            <a:r>
              <a:rPr lang="en-US" sz="1600" dirty="0"/>
              <a:t> (Project Management)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 err="1"/>
              <a:t>Merancang</a:t>
            </a:r>
            <a:r>
              <a:rPr lang="en-US" sz="1600" dirty="0"/>
              <a:t> Operational Excellent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5100" y="4495802"/>
            <a:ext cx="255905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Risk Management</a:t>
            </a:r>
          </a:p>
          <a:p>
            <a:pPr algn="ctr"/>
            <a:r>
              <a:rPr lang="en-US" sz="1600" dirty="0" err="1"/>
              <a:t>Mencegah</a:t>
            </a:r>
            <a:r>
              <a:rPr lang="en-US" sz="1600" dirty="0"/>
              <a:t> </a:t>
            </a:r>
            <a:r>
              <a:rPr lang="en-US" sz="1600" b="1" dirty="0" err="1"/>
              <a:t>Potensi</a:t>
            </a:r>
            <a:r>
              <a:rPr lang="en-US" sz="1600" b="1" dirty="0"/>
              <a:t> </a:t>
            </a:r>
            <a:r>
              <a:rPr lang="en-US" sz="1600" b="1" dirty="0" err="1"/>
              <a:t>Masalah</a:t>
            </a:r>
            <a:r>
              <a:rPr lang="en-US" sz="1600" b="1" dirty="0"/>
              <a:t>,</a:t>
            </a:r>
            <a:r>
              <a:rPr lang="en-US" sz="1600" dirty="0"/>
              <a:t> </a:t>
            </a:r>
            <a:r>
              <a:rPr lang="en-US" sz="1600" dirty="0" err="1"/>
              <a:t>menangkap</a:t>
            </a:r>
            <a:r>
              <a:rPr lang="en-US" sz="1600" dirty="0"/>
              <a:t> </a:t>
            </a:r>
            <a:r>
              <a:rPr lang="en-US" sz="1600" b="1" dirty="0" err="1"/>
              <a:t>Potensi</a:t>
            </a:r>
            <a:r>
              <a:rPr lang="en-US" sz="1600" b="1" dirty="0"/>
              <a:t> </a:t>
            </a:r>
            <a:r>
              <a:rPr lang="en-US" sz="1600" b="1" dirty="0" err="1"/>
              <a:t>Peluang</a:t>
            </a:r>
            <a:r>
              <a:rPr lang="en-US" sz="1600" b="1" dirty="0"/>
              <a:t>  </a:t>
            </a:r>
          </a:p>
        </p:txBody>
      </p:sp>
      <p:sp>
        <p:nvSpPr>
          <p:cNvPr id="9" name="Down Arrow 8"/>
          <p:cNvSpPr/>
          <p:nvPr/>
        </p:nvSpPr>
        <p:spPr>
          <a:xfrm>
            <a:off x="1155700" y="3886200"/>
            <a:ext cx="41275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717550" y="4076634"/>
            <a:ext cx="4343400" cy="17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62403" y="1752600"/>
            <a:ext cx="207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Produksi</a:t>
            </a:r>
            <a:r>
              <a:rPr lang="en-US" sz="2400" u="sng" dirty="0"/>
              <a:t> </a:t>
            </a:r>
            <a:r>
              <a:rPr lang="en-US" sz="2400" u="sng" dirty="0" err="1"/>
              <a:t>Masal</a:t>
            </a:r>
            <a:endParaRPr lang="en-US" sz="24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302003" y="2133601"/>
            <a:ext cx="37147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Perusahaan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menjalankan</a:t>
            </a:r>
            <a:r>
              <a:rPr lang="en-US" sz="1600" dirty="0"/>
              <a:t> Sistem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b="1" dirty="0"/>
              <a:t>Sistem </a:t>
            </a:r>
            <a:r>
              <a:rPr lang="en-US" sz="1600" b="1" dirty="0" err="1"/>
              <a:t>berbasis</a:t>
            </a:r>
            <a:r>
              <a:rPr lang="en-US" sz="1600" b="1" dirty="0"/>
              <a:t> </a:t>
            </a:r>
            <a:r>
              <a:rPr lang="en-US" sz="1600" b="1" dirty="0" err="1"/>
              <a:t>pencegahan</a:t>
            </a:r>
            <a:r>
              <a:rPr lang="en-US" sz="1600" b="1" dirty="0"/>
              <a:t> </a:t>
            </a:r>
            <a:r>
              <a:rPr lang="en-US" sz="1600" b="1" u="sng" dirty="0"/>
              <a:t> </a:t>
            </a:r>
          </a:p>
          <a:p>
            <a:pPr marL="569913" indent="-225425">
              <a:buFont typeface="Arial" pitchFamily="34" charset="0"/>
              <a:buChar char="•"/>
            </a:pPr>
            <a:r>
              <a:rPr lang="en-US" sz="1600" dirty="0"/>
              <a:t>Zero Problem </a:t>
            </a:r>
          </a:p>
          <a:p>
            <a:pPr marL="569913" indent="-225425">
              <a:buFont typeface="Arial" pitchFamily="34" charset="0"/>
              <a:buChar char="•"/>
            </a:pPr>
            <a:r>
              <a:rPr lang="en-US" sz="1600" dirty="0"/>
              <a:t>Zero Defect </a:t>
            </a:r>
          </a:p>
          <a:p>
            <a:pPr marL="569913" indent="-225425">
              <a:buFont typeface="Arial" pitchFamily="34" charset="0"/>
              <a:buChar char="•"/>
            </a:pPr>
            <a:r>
              <a:rPr lang="en-US" sz="1600" dirty="0"/>
              <a:t>Zero Accident</a:t>
            </a:r>
          </a:p>
          <a:p>
            <a:pPr marL="569913" indent="-225425">
              <a:buFont typeface="Arial" pitchFamily="34" charset="0"/>
              <a:buChar char="•"/>
            </a:pPr>
            <a:r>
              <a:rPr lang="en-US" sz="1600" dirty="0"/>
              <a:t>Zero Pollution</a:t>
            </a:r>
          </a:p>
          <a:p>
            <a:pPr marL="569913" indent="-225425">
              <a:buFont typeface="Arial" pitchFamily="34" charset="0"/>
              <a:buChar char="•"/>
            </a:pPr>
            <a:r>
              <a:rPr lang="en-US" sz="1600" dirty="0"/>
              <a:t>Efficient and effective 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093560" y="4075840"/>
            <a:ext cx="4343400" cy="17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94602" y="1759806"/>
            <a:ext cx="1762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 err="1"/>
              <a:t>Manajemen</a:t>
            </a:r>
            <a:r>
              <a:rPr lang="en-US" sz="2400" u="sng" dirty="0"/>
              <a:t> </a:t>
            </a:r>
          </a:p>
          <a:p>
            <a:pPr algn="ctr"/>
            <a:r>
              <a:rPr lang="en-US" sz="2400" u="sng" dirty="0" err="1"/>
              <a:t>Perubahan</a:t>
            </a:r>
            <a:endParaRPr lang="en-US" sz="2400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7512050" y="2743200"/>
            <a:ext cx="2063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Monitor </a:t>
            </a:r>
            <a:r>
              <a:rPr lang="en-US" sz="1600" dirty="0" err="1"/>
              <a:t>Perubahan</a:t>
            </a:r>
            <a:r>
              <a:rPr lang="en-US" sz="16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12050" y="3530025"/>
            <a:ext cx="206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ym typeface="Wingdings" pitchFamily="2" charset="2"/>
              </a:rPr>
              <a:t>Evaluasi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dampak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dari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perubahan</a:t>
            </a:r>
            <a:r>
              <a:rPr lang="en-US" sz="1600" dirty="0">
                <a:sym typeface="Wingdings" pitchFamily="2" charset="2"/>
              </a:rPr>
              <a:t> 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512050" y="4724400"/>
            <a:ext cx="2228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ym typeface="Wingdings" pitchFamily="2" charset="2"/>
              </a:rPr>
              <a:t>Merubah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sistem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atau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membuat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tindakan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pencegahan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untuk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b="1" dirty="0" err="1">
                <a:sym typeface="Wingdings" pitchFamily="2" charset="2"/>
              </a:rPr>
              <a:t>mengatasi</a:t>
            </a:r>
            <a:r>
              <a:rPr lang="en-US" sz="1600" b="1" dirty="0">
                <a:sym typeface="Wingdings" pitchFamily="2" charset="2"/>
              </a:rPr>
              <a:t> </a:t>
            </a:r>
            <a:r>
              <a:rPr lang="en-US" sz="1600" b="1" dirty="0" err="1">
                <a:sym typeface="Wingdings" pitchFamily="2" charset="2"/>
              </a:rPr>
              <a:t>potensi</a:t>
            </a:r>
            <a:r>
              <a:rPr lang="en-US" sz="1600" b="1" dirty="0">
                <a:sym typeface="Wingdings" pitchFamily="2" charset="2"/>
              </a:rPr>
              <a:t> </a:t>
            </a:r>
            <a:r>
              <a:rPr lang="en-US" sz="1600" b="1" dirty="0" err="1">
                <a:sym typeface="Wingdings" pitchFamily="2" charset="2"/>
              </a:rPr>
              <a:t>dampak</a:t>
            </a:r>
            <a:r>
              <a:rPr lang="en-US" sz="1600" b="1" dirty="0">
                <a:sym typeface="Wingdings" pitchFamily="2" charset="2"/>
              </a:rPr>
              <a:t> </a:t>
            </a:r>
            <a:r>
              <a:rPr lang="en-US" sz="1600" b="1" dirty="0" err="1">
                <a:sym typeface="Wingdings" pitchFamily="2" charset="2"/>
              </a:rPr>
              <a:t>negatif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atau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menangkap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potensi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peluang</a:t>
            </a:r>
            <a:endParaRPr lang="en-US" sz="1600" dirty="0"/>
          </a:p>
        </p:txBody>
      </p:sp>
      <p:sp>
        <p:nvSpPr>
          <p:cNvPr id="20" name="Down Arrow 19"/>
          <p:cNvSpPr/>
          <p:nvPr/>
        </p:nvSpPr>
        <p:spPr>
          <a:xfrm>
            <a:off x="8337550" y="3200400"/>
            <a:ext cx="330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8337550" y="4191000"/>
            <a:ext cx="330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054350" y="4647963"/>
            <a:ext cx="189865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u="sng" dirty="0" err="1"/>
              <a:t>Manajemen</a:t>
            </a:r>
            <a:r>
              <a:rPr lang="en-US" sz="1400" b="1" u="sng" dirty="0"/>
              <a:t> Tata </a:t>
            </a:r>
            <a:r>
              <a:rPr lang="en-US" sz="1400" b="1" u="sng" dirty="0" err="1"/>
              <a:t>kelola</a:t>
            </a:r>
            <a:r>
              <a:rPr lang="en-US" sz="1400" b="1" u="sng" dirty="0"/>
              <a:t> </a:t>
            </a:r>
            <a:r>
              <a:rPr lang="en-US" sz="1400" b="1" u="sng" dirty="0" err="1"/>
              <a:t>Masalah</a:t>
            </a:r>
            <a:r>
              <a:rPr lang="en-US" sz="1400" b="1" u="sng" dirty="0"/>
              <a:t>  </a:t>
            </a:r>
          </a:p>
          <a:p>
            <a:pPr marL="171450" indent="-171450">
              <a:buAutoNum type="arabicPeriod"/>
            </a:pPr>
            <a:r>
              <a:rPr lang="en-US" sz="1400" dirty="0" err="1"/>
              <a:t>Tindakan</a:t>
            </a:r>
            <a:r>
              <a:rPr lang="en-US" sz="1400" dirty="0"/>
              <a:t> </a:t>
            </a:r>
            <a:r>
              <a:rPr lang="en-US" sz="1400" dirty="0" err="1"/>
              <a:t>cepat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mengatasi</a:t>
            </a:r>
            <a:r>
              <a:rPr lang="en-US" sz="1400" dirty="0"/>
              <a:t> </a:t>
            </a:r>
            <a:r>
              <a:rPr lang="en-US" sz="1400" dirty="0" err="1"/>
              <a:t>Masalah</a:t>
            </a:r>
            <a:r>
              <a:rPr lang="en-US" sz="1400" dirty="0"/>
              <a:t>  </a:t>
            </a:r>
          </a:p>
          <a:p>
            <a:pPr marL="171450" indent="-171450">
              <a:buAutoNum type="arabicPeriod"/>
            </a:pPr>
            <a:r>
              <a:rPr lang="en-US" sz="1400" dirty="0"/>
              <a:t> </a:t>
            </a:r>
            <a:r>
              <a:rPr lang="en-US" sz="1400" dirty="0" err="1"/>
              <a:t>Analisa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Perbaikan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akar</a:t>
            </a:r>
            <a:r>
              <a:rPr lang="en-US" sz="1400" dirty="0"/>
              <a:t> </a:t>
            </a:r>
            <a:r>
              <a:rPr lang="en-US" sz="1400" dirty="0" err="1"/>
              <a:t>masalah</a:t>
            </a:r>
            <a:r>
              <a:rPr lang="en-US" sz="1400" dirty="0"/>
              <a:t>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18100" y="4648203"/>
            <a:ext cx="206375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u="sng" dirty="0" err="1"/>
              <a:t>Insiden</a:t>
            </a:r>
            <a:r>
              <a:rPr lang="en-US" sz="1400" b="1" u="sng" dirty="0"/>
              <a:t> </a:t>
            </a:r>
            <a:r>
              <a:rPr lang="en-US" sz="1400" b="1" u="sng" dirty="0" err="1"/>
              <a:t>gangguan</a:t>
            </a:r>
            <a:r>
              <a:rPr lang="en-US" sz="1400" b="1" u="sng" dirty="0"/>
              <a:t>  (business impact analysis)  </a:t>
            </a:r>
          </a:p>
          <a:p>
            <a:pPr marL="169863" indent="-169863">
              <a:buFont typeface="+mj-lt"/>
              <a:buAutoNum type="arabicPeriod"/>
            </a:pPr>
            <a:r>
              <a:rPr lang="en-US" sz="1400" dirty="0" err="1"/>
              <a:t>Tindakan</a:t>
            </a:r>
            <a:r>
              <a:rPr lang="en-US" sz="1400" dirty="0"/>
              <a:t> </a:t>
            </a:r>
            <a:r>
              <a:rPr lang="en-US" sz="1400" dirty="0" err="1"/>
              <a:t>emergensi</a:t>
            </a:r>
            <a:r>
              <a:rPr lang="en-US" sz="1400" dirty="0"/>
              <a:t> </a:t>
            </a:r>
          </a:p>
          <a:p>
            <a:pPr marL="171450" indent="-171450">
              <a:buAutoNum type="arabicPeriod"/>
            </a:pPr>
            <a:r>
              <a:rPr lang="en-US" sz="1400" dirty="0" err="1"/>
              <a:t>Proses</a:t>
            </a:r>
            <a:r>
              <a:rPr lang="en-US" sz="1400" dirty="0"/>
              <a:t> </a:t>
            </a:r>
            <a:r>
              <a:rPr lang="en-US" sz="1400" dirty="0" err="1"/>
              <a:t>pengembalian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kondisi</a:t>
            </a:r>
            <a:r>
              <a:rPr lang="en-US" sz="1400" dirty="0"/>
              <a:t> normal 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4019550" y="4216400"/>
            <a:ext cx="381000" cy="330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2"/>
          </p:cNvCxnSpPr>
          <p:nvPr/>
        </p:nvCxnSpPr>
        <p:spPr>
          <a:xfrm rot="16200000" flipH="1">
            <a:off x="5350639" y="4004442"/>
            <a:ext cx="71499" cy="4540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6200000" flipV="1">
            <a:off x="5775325" y="2740025"/>
            <a:ext cx="1905000" cy="206375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559050" y="2895600"/>
            <a:ext cx="742950" cy="45720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Bent Arrow 48"/>
          <p:cNvSpPr/>
          <p:nvPr/>
        </p:nvSpPr>
        <p:spPr>
          <a:xfrm rot="5400000">
            <a:off x="7877175" y="790575"/>
            <a:ext cx="838200" cy="123825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2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 flipV="1">
            <a:off x="1025525" y="790574"/>
            <a:ext cx="838200" cy="123825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2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4841</Words>
  <Application>Microsoft Office PowerPoint</Application>
  <PresentationFormat>A4 Paper (210x297 mm)</PresentationFormat>
  <Paragraphs>1033</Paragraphs>
  <Slides>64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81" baseType="lpstr">
      <vt:lpstr>Arial Unicode MS</vt:lpstr>
      <vt:lpstr>ＭＳ Ｐゴシック</vt:lpstr>
      <vt:lpstr>Adobe Gothic Std B</vt:lpstr>
      <vt:lpstr>Angsana New</vt:lpstr>
      <vt:lpstr>Arial</vt:lpstr>
      <vt:lpstr>Arial Narrow</vt:lpstr>
      <vt:lpstr>Browallia New</vt:lpstr>
      <vt:lpstr>Calibri</vt:lpstr>
      <vt:lpstr>Calibri Light</vt:lpstr>
      <vt:lpstr>Gill Sans MT Condensed</vt:lpstr>
      <vt:lpstr>Helvetica Neue Light</vt:lpstr>
      <vt:lpstr>Impact</vt:lpstr>
      <vt:lpstr>Trebuchet MS</vt:lpstr>
      <vt:lpstr>Verdana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Gangguan-Dampak-Batasan Maksimal Gangguan </vt:lpstr>
      <vt:lpstr>PowerPoint Presentation</vt:lpstr>
      <vt:lpstr>Kenapa Krisis ???</vt:lpstr>
      <vt:lpstr>Siklus Bisnis Perusahaan  </vt:lpstr>
      <vt:lpstr>RISIKO ADA DIMANA-MANA  </vt:lpstr>
      <vt:lpstr>PowerPoint Presentation</vt:lpstr>
      <vt:lpstr>APA ITU   risIko ?</vt:lpstr>
      <vt:lpstr>PowerPoint Presentation</vt:lpstr>
      <vt:lpstr>Masalah    </vt:lpstr>
      <vt:lpstr>Masalah    </vt:lpstr>
      <vt:lpstr>TRANSFORMASI SISTEM MANAJEMEN    Dari tindakan setelah ada masalah,  menjadi tindakan sebelum ada masalah </vt:lpstr>
      <vt:lpstr>PENCEGAHAN JAUH LEBIH EFEKTIF  </vt:lpstr>
      <vt:lpstr>Apa itu Risiko ?  </vt:lpstr>
      <vt:lpstr>Apa itu Risiko ? </vt:lpstr>
      <vt:lpstr>RISIKO ADA DIMANA-MANA  </vt:lpstr>
      <vt:lpstr>RISIKO   Contoh Ketidakpastian yang berdampak pada Sasaran  </vt:lpstr>
      <vt:lpstr>Penerapan Manajemen RISIKO  </vt:lpstr>
      <vt:lpstr>Pengendalian Risiko Teknik Bowtie Pengendalian terhadap penyebab dan pengendalian terhadap dampak  </vt:lpstr>
      <vt:lpstr>Identifikasi Penghalang untuk mencegah kejadian berisiko (Risk Event) dan penghalang untuk mengurangi dampak dari Risk Event</vt:lpstr>
      <vt:lpstr>PowerPoint Presentation</vt:lpstr>
      <vt:lpstr>Contoh Penilaian Tingkat Kejadian  </vt:lpstr>
      <vt:lpstr>Contoh Penilaian Keparahan  </vt:lpstr>
      <vt:lpstr>Contoh Klasifikasi Peluang  </vt:lpstr>
      <vt:lpstr>Evaluasi RISIKO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SALING TERKAIT MEMBENTUK RANGKAIAN BISNIS PROSES  </vt:lpstr>
      <vt:lpstr>PowerPoint Presentation</vt:lpstr>
      <vt:lpstr>PROSES INTI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</vt:lpstr>
      <vt:lpstr>Penerapan PDCA  pada setiap proses </vt:lpstr>
      <vt:lpstr>PowerPoint Presentation</vt:lpstr>
      <vt:lpstr>Sustainability</vt:lpstr>
      <vt:lpstr>RISIKO GAGAL MEWUJUDKAN TUJUAN/ OBJECTIVE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imanuelIman</dc:creator>
  <cp:lastModifiedBy>nasrullah darsah</cp:lastModifiedBy>
  <cp:revision>49</cp:revision>
  <dcterms:created xsi:type="dcterms:W3CDTF">2018-07-31T03:23:06Z</dcterms:created>
  <dcterms:modified xsi:type="dcterms:W3CDTF">2018-08-13T10:02:56Z</dcterms:modified>
</cp:coreProperties>
</file>